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
      <p:font typeface="Roboto Medium"/>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FBA0D30-F11E-4E68-B170-7BECA432C45F}">
  <a:tblStyle styleId="{4FBA0D30-F11E-4E68-B170-7BECA432C4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3d35f8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3d35f8b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af53b19a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af53b19a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af53b19a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af53b19a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af53b19a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af53b19a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af53b19a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af53b19a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af53b19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af53b19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Follow along! </a:t>
            </a:r>
            <a:r>
              <a:rPr lang="en"/>
              <a:t>Note that you will want to use a personal email (not your Stanford one) so that you can continue to access your Firebase projects.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af53b19a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af53b19a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af53b19a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af53b19a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af53b19a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af53b19a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af53b19a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af53b19a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af53b19a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af53b19a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b0141617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b0141617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af53b19a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af53b19a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af53b19ad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af53b19a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af53b19a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af53b19a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afdd1be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afdd1be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depending on what you will be doing in the file, you may also need to import firebase again (ex: if you want to do firebase.auth() -- See Slide 32).</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afdd1be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afdd1be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437c1433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437c1433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afdd1be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afdd1be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b014161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b014161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b014161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b014161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this is networking, so you’ll want to use “await” when doing anything with the database.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b0141617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b0141617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af53b19a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af53b19a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App has only one page with no database</a:t>
            </a:r>
            <a:endParaRPr/>
          </a:p>
          <a:p>
            <a:pPr indent="-298450" lvl="0" marL="457200" rtl="0" algn="l">
              <a:spcBef>
                <a:spcPts val="0"/>
              </a:spcBef>
              <a:spcAft>
                <a:spcPts val="0"/>
              </a:spcAft>
              <a:buSzPts val="1100"/>
              <a:buAutoNum type="arabicPeriod"/>
            </a:pPr>
            <a:r>
              <a:rPr lang="en"/>
              <a:t>App has only one page with a local database</a:t>
            </a:r>
            <a:endParaRPr/>
          </a:p>
          <a:p>
            <a:pPr indent="-298450" lvl="0" marL="457200" rtl="0" algn="l">
              <a:spcBef>
                <a:spcPts val="0"/>
              </a:spcBef>
              <a:spcAft>
                <a:spcPts val="0"/>
              </a:spcAft>
              <a:buSzPts val="1100"/>
              <a:buAutoNum type="arabicPeriod"/>
            </a:pPr>
            <a:r>
              <a:rPr lang="en"/>
              <a:t>App has multiple pages with a local database</a:t>
            </a:r>
            <a:endParaRPr/>
          </a:p>
          <a:p>
            <a:pPr indent="-298450" lvl="0" marL="457200" rtl="0" algn="l">
              <a:spcBef>
                <a:spcPts val="0"/>
              </a:spcBef>
              <a:spcAft>
                <a:spcPts val="0"/>
              </a:spcAft>
              <a:buSzPts val="1100"/>
              <a:buAutoNum type="arabicPeriod"/>
            </a:pPr>
            <a:r>
              <a:rPr lang="en"/>
              <a:t>TODAY!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b0141617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b0141617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b0141617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b0141617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b0141617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b0141617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b0141617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b0141617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 through starter code to show how logging in works. Have students scan QR code so they can create their own profiles and show them Firebase database updates in realtime.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b0141617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b0141617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b0141617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b0141617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Make sure to make your own Firebase project first and copy and paste your new configurations in </a:t>
            </a:r>
            <a:r>
              <a:rPr i="1" lang="en">
                <a:latin typeface="Roboto"/>
                <a:ea typeface="Roboto"/>
                <a:cs typeface="Roboto"/>
                <a:sym typeface="Roboto"/>
              </a:rPr>
              <a:t>firebase.js</a:t>
            </a:r>
            <a:r>
              <a:rPr lang="en">
                <a:latin typeface="Roboto"/>
                <a:ea typeface="Roboto"/>
                <a:cs typeface="Roboto"/>
                <a:sym typeface="Roboto"/>
              </a:rPr>
              <a:t>! This will just avoid everyone trying to work on a single database.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Go through step 1 as a class.</a:t>
            </a:r>
            <a:endParaRPr>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b11c9f1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b11c9f1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af53b19a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af53b19a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3d35f8b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3d35f8b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Data:</a:t>
            </a:r>
            <a:endParaRPr/>
          </a:p>
          <a:p>
            <a:pPr indent="-298450" lvl="0" marL="457200" rtl="0" algn="l">
              <a:spcBef>
                <a:spcPts val="0"/>
              </a:spcBef>
              <a:spcAft>
                <a:spcPts val="0"/>
              </a:spcAft>
              <a:buSzPts val="1100"/>
              <a:buChar char="-"/>
            </a:pPr>
            <a:r>
              <a:rPr lang="en"/>
              <a:t>Fetches need to be tailored because it’s expensive to make requests over the Internet (you don’t want to wait for data only to find that it’s not exactly what you wanted)</a:t>
            </a:r>
            <a:endParaRPr/>
          </a:p>
          <a:p>
            <a:pPr indent="-298450" lvl="0" marL="457200" rtl="0" algn="l">
              <a:spcBef>
                <a:spcPts val="0"/>
              </a:spcBef>
              <a:spcAft>
                <a:spcPts val="0"/>
              </a:spcAft>
              <a:buSzPts val="1100"/>
              <a:buChar char="-"/>
            </a:pPr>
            <a:r>
              <a:rPr lang="en"/>
              <a:t>Delivery depends on your Internet connection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af53b19a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af53b19a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3d35f8b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3d35f8b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3d35f8b2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3d35f8b2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af53b19a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af53b19a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website to demonstrate with Firebase products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1600"/>
              </a:spcBef>
              <a:spcAft>
                <a:spcPts val="0"/>
              </a:spcAft>
              <a:buSzPts val="1400"/>
              <a:buFont typeface="Roboto"/>
              <a:buChar char="○"/>
              <a:defRPr>
                <a:latin typeface="Roboto"/>
                <a:ea typeface="Roboto"/>
                <a:cs typeface="Roboto"/>
                <a:sym typeface="Roboto"/>
              </a:defRPr>
            </a:lvl2pPr>
            <a:lvl3pPr indent="-317500" lvl="2" marL="1371600" rtl="0">
              <a:spcBef>
                <a:spcPts val="1600"/>
              </a:spcBef>
              <a:spcAft>
                <a:spcPts val="0"/>
              </a:spcAft>
              <a:buSzPts val="1400"/>
              <a:buFont typeface="Roboto"/>
              <a:buChar char="■"/>
              <a:defRPr>
                <a:latin typeface="Roboto"/>
                <a:ea typeface="Roboto"/>
                <a:cs typeface="Roboto"/>
                <a:sym typeface="Roboto"/>
              </a:defRPr>
            </a:lvl3pPr>
            <a:lvl4pPr indent="-317500" lvl="3" marL="1828800" rtl="0">
              <a:spcBef>
                <a:spcPts val="1600"/>
              </a:spcBef>
              <a:spcAft>
                <a:spcPts val="0"/>
              </a:spcAft>
              <a:buSzPts val="1400"/>
              <a:buFont typeface="Roboto"/>
              <a:buChar char="●"/>
              <a:defRPr>
                <a:latin typeface="Roboto"/>
                <a:ea typeface="Roboto"/>
                <a:cs typeface="Roboto"/>
                <a:sym typeface="Roboto"/>
              </a:defRPr>
            </a:lvl4pPr>
            <a:lvl5pPr indent="-317500" lvl="4" marL="2286000" rtl="0">
              <a:spcBef>
                <a:spcPts val="1600"/>
              </a:spcBef>
              <a:spcAft>
                <a:spcPts val="0"/>
              </a:spcAft>
              <a:buSzPts val="1400"/>
              <a:buFont typeface="Roboto"/>
              <a:buChar char="○"/>
              <a:defRPr>
                <a:latin typeface="Roboto"/>
                <a:ea typeface="Roboto"/>
                <a:cs typeface="Roboto"/>
                <a:sym typeface="Roboto"/>
              </a:defRPr>
            </a:lvl5pPr>
            <a:lvl6pPr indent="-317500" lvl="5" marL="2743200" rtl="0">
              <a:spcBef>
                <a:spcPts val="1600"/>
              </a:spcBef>
              <a:spcAft>
                <a:spcPts val="0"/>
              </a:spcAft>
              <a:buSzPts val="1400"/>
              <a:buFont typeface="Roboto"/>
              <a:buChar char="■"/>
              <a:defRPr>
                <a:latin typeface="Roboto"/>
                <a:ea typeface="Roboto"/>
                <a:cs typeface="Roboto"/>
                <a:sym typeface="Roboto"/>
              </a:defRPr>
            </a:lvl6pPr>
            <a:lvl7pPr indent="-317500" lvl="6" marL="3200400" rtl="0">
              <a:spcBef>
                <a:spcPts val="1600"/>
              </a:spcBef>
              <a:spcAft>
                <a:spcPts val="0"/>
              </a:spcAft>
              <a:buSzPts val="1400"/>
              <a:buFont typeface="Roboto"/>
              <a:buChar char="●"/>
              <a:defRPr>
                <a:latin typeface="Roboto"/>
                <a:ea typeface="Roboto"/>
                <a:cs typeface="Roboto"/>
                <a:sym typeface="Roboto"/>
              </a:defRPr>
            </a:lvl7pPr>
            <a:lvl8pPr indent="-317500" lvl="7" marL="3657600" rtl="0">
              <a:spcBef>
                <a:spcPts val="1600"/>
              </a:spcBef>
              <a:spcAft>
                <a:spcPts val="0"/>
              </a:spcAft>
              <a:buSzPts val="1400"/>
              <a:buFont typeface="Roboto"/>
              <a:buChar char="○"/>
              <a:defRPr>
                <a:latin typeface="Roboto"/>
                <a:ea typeface="Roboto"/>
                <a:cs typeface="Roboto"/>
                <a:sym typeface="Roboto"/>
              </a:defRPr>
            </a:lvl8pPr>
            <a:lvl9pPr indent="-317500" lvl="8" marL="4114800" rtl="0">
              <a:spcBef>
                <a:spcPts val="1600"/>
              </a:spcBef>
              <a:spcAft>
                <a:spcPts val="1600"/>
              </a:spcAft>
              <a:buSzPts val="1400"/>
              <a:buFont typeface="Roboto"/>
              <a:buChar char="■"/>
              <a:defRPr>
                <a:latin typeface="Roboto"/>
                <a:ea typeface="Roboto"/>
                <a:cs typeface="Roboto"/>
                <a:sym typeface="Roboto"/>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nouncement">
  <p:cSld name="SECTION_TITLE_AND_DESCRIPTION">
    <p:spTree>
      <p:nvGrpSpPr>
        <p:cNvPr id="80" name="Shape 80"/>
        <p:cNvGrpSpPr/>
        <p:nvPr/>
      </p:nvGrpSpPr>
      <p:grpSpPr>
        <a:xfrm>
          <a:off x="0" y="0"/>
          <a:ext cx="0" cy="0"/>
          <a:chOff x="0" y="0"/>
          <a:chExt cx="0" cy="0"/>
        </a:xfrm>
      </p:grpSpPr>
      <p:sp>
        <p:nvSpPr>
          <p:cNvPr id="81" name="Google Shape;81;p21"/>
          <p:cNvSpPr txBox="1"/>
          <p:nvPr>
            <p:ph type="title"/>
          </p:nvPr>
        </p:nvSpPr>
        <p:spPr>
          <a:xfrm>
            <a:off x="6638100" y="721950"/>
            <a:ext cx="223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21"/>
          <p:cNvSpPr txBox="1"/>
          <p:nvPr>
            <p:ph idx="1" type="subTitle"/>
          </p:nvPr>
        </p:nvSpPr>
        <p:spPr>
          <a:xfrm>
            <a:off x="6638100" y="2291850"/>
            <a:ext cx="223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16">
          <p15:clr>
            <a:srgbClr val="FA7B17"/>
          </p15:clr>
        </p15:guide>
        <p15:guide id="2" pos="554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4" name="Shape 84"/>
        <p:cNvGrpSpPr/>
        <p:nvPr/>
      </p:nvGrpSpPr>
      <p:grpSpPr>
        <a:xfrm>
          <a:off x="0" y="0"/>
          <a:ext cx="0" cy="0"/>
          <a:chOff x="0" y="0"/>
          <a:chExt cx="0" cy="0"/>
        </a:xfrm>
      </p:grpSpPr>
      <p:sp>
        <p:nvSpPr>
          <p:cNvPr id="85" name="Google Shape;8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6" name="Google Shape;8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7" name="Shape 87"/>
        <p:cNvGrpSpPr/>
        <p:nvPr/>
      </p:nvGrpSpPr>
      <p:grpSpPr>
        <a:xfrm>
          <a:off x="0" y="0"/>
          <a:ext cx="0" cy="0"/>
          <a:chOff x="0" y="0"/>
          <a:chExt cx="0" cy="0"/>
        </a:xfrm>
      </p:grpSpPr>
      <p:sp>
        <p:nvSpPr>
          <p:cNvPr id="88" name="Google Shape;8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 name="Google Shape;8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1" name="Shape 91"/>
        <p:cNvGrpSpPr/>
        <p:nvPr/>
      </p:nvGrpSpPr>
      <p:grpSpPr>
        <a:xfrm>
          <a:off x="0" y="0"/>
          <a:ext cx="0" cy="0"/>
          <a:chOff x="0" y="0"/>
          <a:chExt cx="0" cy="0"/>
        </a:xfrm>
      </p:grpSpPr>
      <p:sp>
        <p:nvSpPr>
          <p:cNvPr id="92" name="Google Shape;9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3" name="Google Shape;93;p24"/>
          <p:cNvPicPr preferRelativeResize="0"/>
          <p:nvPr/>
        </p:nvPicPr>
        <p:blipFill rotWithShape="1">
          <a:blip r:embed="rId2">
            <a:alphaModFix/>
          </a:blip>
          <a:srcRect b="74991" l="0" r="86462" t="0"/>
          <a:stretch/>
        </p:blipFill>
        <p:spPr>
          <a:xfrm>
            <a:off x="246700" y="386075"/>
            <a:ext cx="327214" cy="401100"/>
          </a:xfrm>
          <a:prstGeom prst="rect">
            <a:avLst/>
          </a:prstGeom>
          <a:noFill/>
          <a:ln>
            <a:noFill/>
          </a:ln>
        </p:spPr>
      </p:pic>
    </p:spTree>
  </p:cSld>
  <p:clrMapOvr>
    <a:masterClrMapping/>
  </p:clrMapOvr>
  <p:extLst>
    <p:ext uri="{DCECCB84-F9BA-43D5-87BE-67443E8EF086}">
      <p15:sldGuideLst>
        <p15:guide id="1" pos="288">
          <p15:clr>
            <a:srgbClr val="FA7B17"/>
          </p15:clr>
        </p15:guide>
        <p15:guide id="2" pos="5472">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o block)">
  <p:cSld name="BLANK_1">
    <p:spTree>
      <p:nvGrpSpPr>
        <p:cNvPr id="94" name="Shape 94"/>
        <p:cNvGrpSpPr/>
        <p:nvPr/>
      </p:nvGrpSpPr>
      <p:grpSpPr>
        <a:xfrm>
          <a:off x="0" y="0"/>
          <a:ext cx="0" cy="0"/>
          <a:chOff x="0" y="0"/>
          <a:chExt cx="0" cy="0"/>
        </a:xfrm>
      </p:grpSpPr>
      <p:sp>
        <p:nvSpPr>
          <p:cNvPr id="95" name="Google Shape;9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pos="54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424B54"/>
              </a:buClr>
              <a:buSzPts val="2800"/>
              <a:buFont typeface="Roboto"/>
              <a:buNone/>
              <a:defRPr>
                <a:solidFill>
                  <a:srgbClr val="424B54"/>
                </a:solidFill>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424B54"/>
              </a:buClr>
              <a:buSzPts val="1800"/>
              <a:buFont typeface="Roboto"/>
              <a:buChar char="●"/>
              <a:defRPr>
                <a:solidFill>
                  <a:srgbClr val="424B54"/>
                </a:solidFill>
                <a:latin typeface="Roboto"/>
                <a:ea typeface="Roboto"/>
                <a:cs typeface="Roboto"/>
                <a:sym typeface="Roboto"/>
              </a:defRPr>
            </a:lvl1pPr>
            <a:lvl2pPr indent="-317500" lvl="1" marL="9144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2pPr>
            <a:lvl3pPr indent="-317500" lvl="2" marL="13716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3pPr>
            <a:lvl4pPr indent="-317500" lvl="3" marL="18288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4pPr>
            <a:lvl5pPr indent="-317500" lvl="4" marL="22860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5pPr>
            <a:lvl6pPr indent="-317500" lvl="5" marL="27432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6pPr>
            <a:lvl7pPr indent="-317500" lvl="6" marL="32004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7pPr>
            <a:lvl8pPr indent="-317500" lvl="7" marL="3657600">
              <a:spcBef>
                <a:spcPts val="1600"/>
              </a:spcBef>
              <a:spcAft>
                <a:spcPts val="0"/>
              </a:spcAft>
              <a:buClr>
                <a:srgbClr val="424B54"/>
              </a:buClr>
              <a:buSzPts val="1400"/>
              <a:buFont typeface="Roboto"/>
              <a:buChar char="○"/>
              <a:defRPr>
                <a:solidFill>
                  <a:srgbClr val="424B54"/>
                </a:solidFill>
                <a:latin typeface="Roboto"/>
                <a:ea typeface="Roboto"/>
                <a:cs typeface="Roboto"/>
                <a:sym typeface="Roboto"/>
              </a:defRPr>
            </a:lvl8pPr>
            <a:lvl9pPr indent="-317500" lvl="8" marL="4114800">
              <a:spcBef>
                <a:spcPts val="1600"/>
              </a:spcBef>
              <a:spcAft>
                <a:spcPts val="1600"/>
              </a:spcAft>
              <a:buClr>
                <a:srgbClr val="424B54"/>
              </a:buClr>
              <a:buSzPts val="1400"/>
              <a:buFont typeface="Roboto"/>
              <a:buChar char="■"/>
              <a:defRPr>
                <a:solidFill>
                  <a:srgbClr val="424B54"/>
                </a:solidFill>
                <a:latin typeface="Roboto"/>
                <a:ea typeface="Roboto"/>
                <a:cs typeface="Roboto"/>
                <a:sym typeface="Roboto"/>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eb.stanford.edu/class/cs47/" TargetMode="External"/><Relationship Id="rId4" Type="http://schemas.openxmlformats.org/officeDocument/2006/relationships/hyperlink" Target="https://join.slack.com/t/cs47-fall19/shared_invite/enQtNzQ3Mzc1MTY1NTg3LWVhNDUzN2QyODBhMThmNzI1M2MyZmU2NjBhZTFmNjNmZTc2YzVmMDlhNTcxOTk4ZjI2YzUwNzA4NmE4NDJlNmI" TargetMode="External"/><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firebase.google.com/docs/firestore/" TargetMode="External"/><Relationship Id="rId4" Type="http://schemas.openxmlformats.org/officeDocument/2006/relationships/hyperlink" Target="http://www.youtube.com/watch?v=QcsAb2RR52c" TargetMode="External"/><Relationship Id="rId5"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firebase.google.com/docs/firestor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firebase.google.com/docs/firestor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s://console.firebase.google.com/" TargetMode="External"/><Relationship Id="rId5" Type="http://schemas.openxmlformats.org/officeDocument/2006/relationships/hyperlink" Target="https://console.firebase.google.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firebase.google.com/docs/firestor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hyperlink" Target="https://github.com/stanford-cs47/Lecture8A-Start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firebase.google.com/docs/firestor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firebase.google.com/docs/firestor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firebase.google.com/docs/firestore/" TargetMode="External"/><Relationship Id="rId4" Type="http://schemas.openxmlformats.org/officeDocument/2006/relationships/hyperlink" Target="http://www.youtube.com/watch?v=2Vf1D-rUMwE" TargetMode="External"/><Relationship Id="rId5"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firebase.google.com/docs/firestor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firebase.google.com/docs/firestor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firebase.google.com/docs/firestor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presentation/d/1IfojbC2blNP_hz_PoyodLq_201h-pPbK5HjDQ8LWXOQ/edit?usp=shar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firebase.google.com/docs/firestor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firebase.google.com/docs/firestor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firebase.google.com/docs/auth/"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hyperlink" Target="https://github.com/stanford-cs47/Lecture8A-Start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presentation/d/1IfojbC2blNP_hz_PoyodLq_201h-pPbK5HjDQ8LWXOQ/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firebase.google.com/" TargetMode="External"/><Relationship Id="rId4" Type="http://schemas.openxmlformats.org/officeDocument/2006/relationships/hyperlink" Target="https://www.cloudflare.com/learning/serverless/glossary/backend-as-a-service-baa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hyperlink" Target="https://firebase.google.com/" TargetMode="External"/><Relationship Id="rId7" Type="http://schemas.openxmlformats.org/officeDocument/2006/relationships/hyperlink" Target="https://www.cloudflare.com/learning/serverless/glossary/backend-as-a-service-baa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6"/>
          <p:cNvSpPr txBox="1"/>
          <p:nvPr/>
        </p:nvSpPr>
        <p:spPr>
          <a:xfrm>
            <a:off x="602650" y="1702675"/>
            <a:ext cx="72549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CS47: Cross-Platform Mobile Development</a:t>
            </a:r>
            <a:endParaRPr sz="2400">
              <a:latin typeface="Roboto"/>
              <a:ea typeface="Roboto"/>
              <a:cs typeface="Roboto"/>
              <a:sym typeface="Roboto"/>
            </a:endParaRPr>
          </a:p>
        </p:txBody>
      </p:sp>
      <p:sp>
        <p:nvSpPr>
          <p:cNvPr id="101" name="Google Shape;101;p26"/>
          <p:cNvSpPr txBox="1"/>
          <p:nvPr/>
        </p:nvSpPr>
        <p:spPr>
          <a:xfrm>
            <a:off x="636550" y="2119025"/>
            <a:ext cx="67758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Roboto"/>
                <a:ea typeface="Roboto"/>
                <a:cs typeface="Roboto"/>
                <a:sym typeface="Roboto"/>
              </a:rPr>
              <a:t>Lecture 8A: Firebase Database</a:t>
            </a:r>
            <a:endParaRPr sz="1800">
              <a:solidFill>
                <a:srgbClr val="666666"/>
              </a:solidFill>
              <a:latin typeface="Roboto"/>
              <a:ea typeface="Roboto"/>
              <a:cs typeface="Roboto"/>
              <a:sym typeface="Roboto"/>
            </a:endParaRPr>
          </a:p>
        </p:txBody>
      </p:sp>
      <p:sp>
        <p:nvSpPr>
          <p:cNvPr id="102" name="Google Shape;102;p26"/>
          <p:cNvSpPr txBox="1"/>
          <p:nvPr/>
        </p:nvSpPr>
        <p:spPr>
          <a:xfrm>
            <a:off x="5515050" y="3444825"/>
            <a:ext cx="3337800" cy="11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James Landay</a:t>
            </a:r>
            <a:endParaRPr>
              <a:solidFill>
                <a:srgbClr val="000000"/>
              </a:solidFill>
              <a:latin typeface="Roboto"/>
              <a:ea typeface="Roboto"/>
              <a:cs typeface="Roboto"/>
              <a:sym typeface="Roboto"/>
            </a:endParaRPr>
          </a:p>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Abdallah AbuHashem</a:t>
            </a:r>
            <a:endParaRPr>
              <a:solidFill>
                <a:srgbClr val="000000"/>
              </a:solidFill>
              <a:latin typeface="Roboto"/>
              <a:ea typeface="Roboto"/>
              <a:cs typeface="Roboto"/>
              <a:sym typeface="Roboto"/>
            </a:endParaRPr>
          </a:p>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Tiffany Manuel</a:t>
            </a:r>
            <a:endParaRPr>
              <a:solidFill>
                <a:srgbClr val="000000"/>
              </a:solidFill>
              <a:latin typeface="Roboto"/>
              <a:ea typeface="Roboto"/>
              <a:cs typeface="Roboto"/>
              <a:sym typeface="Roboto"/>
            </a:endParaRPr>
          </a:p>
          <a:p>
            <a:pPr indent="0" lvl="0" marL="0" rtl="0" algn="r">
              <a:spcBef>
                <a:spcPts val="0"/>
              </a:spcBef>
              <a:spcAft>
                <a:spcPts val="0"/>
              </a:spcAft>
              <a:buNone/>
            </a:pPr>
            <a:r>
              <a:rPr lang="en">
                <a:latin typeface="Roboto"/>
                <a:ea typeface="Roboto"/>
                <a:cs typeface="Roboto"/>
                <a:sym typeface="Roboto"/>
              </a:rPr>
              <a:t>Cisco Vlahakis</a:t>
            </a:r>
            <a:endParaRPr>
              <a:latin typeface="Roboto"/>
              <a:ea typeface="Roboto"/>
              <a:cs typeface="Roboto"/>
              <a:sym typeface="Roboto"/>
            </a:endParaRPr>
          </a:p>
          <a:p>
            <a:pPr indent="0" lvl="0" marL="0" rtl="0" algn="r">
              <a:spcBef>
                <a:spcPts val="0"/>
              </a:spcBef>
              <a:spcAft>
                <a:spcPts val="0"/>
              </a:spcAft>
              <a:buNone/>
            </a:pPr>
            <a:r>
              <a:rPr lang="en">
                <a:latin typeface="Roboto"/>
                <a:ea typeface="Roboto"/>
                <a:cs typeface="Roboto"/>
                <a:sym typeface="Roboto"/>
              </a:rPr>
              <a:t>Vy Mai</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r">
              <a:spcBef>
                <a:spcPts val="0"/>
              </a:spcBef>
              <a:spcAft>
                <a:spcPts val="0"/>
              </a:spcAft>
              <a:buNone/>
            </a:pPr>
            <a:r>
              <a:rPr lang="en">
                <a:solidFill>
                  <a:srgbClr val="666666"/>
                </a:solidFill>
                <a:latin typeface="Roboto"/>
                <a:ea typeface="Roboto"/>
                <a:cs typeface="Roboto"/>
                <a:sym typeface="Roboto"/>
              </a:rPr>
              <a:t>Fall 2019</a:t>
            </a:r>
            <a:endParaRPr>
              <a:solidFill>
                <a:srgbClr val="666666"/>
              </a:solidFill>
              <a:latin typeface="Roboto"/>
              <a:ea typeface="Roboto"/>
              <a:cs typeface="Roboto"/>
              <a:sym typeface="Roboto"/>
            </a:endParaRPr>
          </a:p>
        </p:txBody>
      </p:sp>
      <p:sp>
        <p:nvSpPr>
          <p:cNvPr id="103" name="Google Shape;103;p26"/>
          <p:cNvSpPr txBox="1"/>
          <p:nvPr/>
        </p:nvSpPr>
        <p:spPr>
          <a:xfrm>
            <a:off x="602650" y="4185525"/>
            <a:ext cx="2463600" cy="38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0097A7"/>
                </a:solidFill>
                <a:latin typeface="Roboto"/>
                <a:ea typeface="Roboto"/>
                <a:cs typeface="Roboto"/>
                <a:sym typeface="Roboto"/>
                <a:hlinkClick r:id="rId3"/>
              </a:rPr>
              <a:t>https://cs47.stanford.edu</a:t>
            </a:r>
            <a:endParaRPr sz="1000">
              <a:latin typeface="Roboto"/>
              <a:ea typeface="Roboto"/>
              <a:cs typeface="Roboto"/>
              <a:sym typeface="Roboto"/>
            </a:endParaRPr>
          </a:p>
        </p:txBody>
      </p:sp>
      <p:sp>
        <p:nvSpPr>
          <p:cNvPr id="104" name="Google Shape;104;p26"/>
          <p:cNvSpPr txBox="1"/>
          <p:nvPr/>
        </p:nvSpPr>
        <p:spPr>
          <a:xfrm>
            <a:off x="938750" y="4540025"/>
            <a:ext cx="3337800" cy="22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0097A7"/>
                </a:solidFill>
                <a:latin typeface="Roboto"/>
                <a:ea typeface="Roboto"/>
                <a:cs typeface="Roboto"/>
                <a:sym typeface="Roboto"/>
                <a:hlinkClick r:id="rId4"/>
              </a:rPr>
              <a:t>cs47-fall19.slack.com</a:t>
            </a:r>
            <a:endParaRPr sz="1000">
              <a:solidFill>
                <a:srgbClr val="666666"/>
              </a:solidFill>
              <a:latin typeface="Roboto"/>
              <a:ea typeface="Roboto"/>
              <a:cs typeface="Roboto"/>
              <a:sym typeface="Roboto"/>
            </a:endParaRPr>
          </a:p>
        </p:txBody>
      </p:sp>
      <p:pic>
        <p:nvPicPr>
          <p:cNvPr id="105" name="Google Shape;105;p26"/>
          <p:cNvPicPr preferRelativeResize="0"/>
          <p:nvPr/>
        </p:nvPicPr>
        <p:blipFill>
          <a:blip r:embed="rId5">
            <a:alphaModFix/>
          </a:blip>
          <a:stretch>
            <a:fillRect/>
          </a:stretch>
        </p:blipFill>
        <p:spPr>
          <a:xfrm>
            <a:off x="697950" y="4511025"/>
            <a:ext cx="284100" cy="28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Firebase Overview</a:t>
            </a:r>
            <a:endParaRPr/>
          </a:p>
          <a:p>
            <a:pPr indent="-342900" lvl="0" marL="457200" rtl="0" algn="l">
              <a:spcBef>
                <a:spcPts val="0"/>
              </a:spcBef>
              <a:spcAft>
                <a:spcPts val="0"/>
              </a:spcAft>
              <a:buSzPts val="1800"/>
              <a:buChar char="●"/>
            </a:pPr>
            <a:r>
              <a:rPr lang="en"/>
              <a:t>Firebase Cloud Firestore</a:t>
            </a:r>
            <a:endParaRPr/>
          </a:p>
          <a:p>
            <a:pPr indent="-342900" lvl="0" marL="457200" rtl="0" algn="l">
              <a:spcBef>
                <a:spcPts val="0"/>
              </a:spcBef>
              <a:spcAft>
                <a:spcPts val="0"/>
              </a:spcAft>
              <a:buSzPts val="1800"/>
              <a:buChar char="●"/>
            </a:pPr>
            <a:r>
              <a:rPr lang="en"/>
              <a:t>Firebase Authentication</a:t>
            </a:r>
            <a:endParaRPr/>
          </a:p>
          <a:p>
            <a:pPr indent="-342900" lvl="0" marL="457200" rtl="0" algn="l">
              <a:spcBef>
                <a:spcPts val="0"/>
              </a:spcBef>
              <a:spcAft>
                <a:spcPts val="0"/>
              </a:spcAft>
              <a:buSzPts val="1800"/>
              <a:buChar char="●"/>
            </a:pPr>
            <a:r>
              <a:rPr lang="en"/>
              <a:t>Firebase Exercise</a:t>
            </a:r>
            <a:endParaRPr/>
          </a:p>
        </p:txBody>
      </p:sp>
      <p:pic>
        <p:nvPicPr>
          <p:cNvPr descr="Image result for rnfirebase png" id="179" name="Google Shape;179;p35"/>
          <p:cNvPicPr preferRelativeResize="0"/>
          <p:nvPr/>
        </p:nvPicPr>
        <p:blipFill>
          <a:blip r:embed="rId3">
            <a:alphaModFix/>
          </a:blip>
          <a:stretch>
            <a:fillRect/>
          </a:stretch>
        </p:blipFill>
        <p:spPr>
          <a:xfrm>
            <a:off x="6477650" y="2571750"/>
            <a:ext cx="2354650" cy="2354650"/>
          </a:xfrm>
          <a:prstGeom prst="rect">
            <a:avLst/>
          </a:prstGeom>
          <a:noFill/>
          <a:ln>
            <a:noFill/>
          </a:ln>
        </p:spPr>
      </p:pic>
      <p:pic>
        <p:nvPicPr>
          <p:cNvPr descr="Image result for firebase logo" id="180" name="Google Shape;180;p35"/>
          <p:cNvPicPr preferRelativeResize="0"/>
          <p:nvPr/>
        </p:nvPicPr>
        <p:blipFill>
          <a:blip r:embed="rId4">
            <a:alphaModFix/>
          </a:blip>
          <a:stretch>
            <a:fillRect/>
          </a:stretch>
        </p:blipFill>
        <p:spPr>
          <a:xfrm>
            <a:off x="3432900" y="1544950"/>
            <a:ext cx="195974" cy="269000"/>
          </a:xfrm>
          <a:prstGeom prst="rect">
            <a:avLst/>
          </a:prstGeom>
          <a:noFill/>
          <a:ln>
            <a:noFill/>
          </a:ln>
        </p:spPr>
      </p:pic>
      <p:sp>
        <p:nvSpPr>
          <p:cNvPr id="181" name="Google Shape;18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for Today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Firebase Cloud Firestore?</a:t>
            </a:r>
            <a:endParaRPr/>
          </a:p>
        </p:txBody>
      </p:sp>
      <p:sp>
        <p:nvSpPr>
          <p:cNvPr id="187" name="Google Shape;187;p36"/>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pic>
        <p:nvPicPr>
          <p:cNvPr descr="Cloud Firestore is a NoSQL document database that simplifies storing, syncing, and querying data for your mobile and web apps at global scale. Its client libraries provide live synchronization and offline support, while its security features and integrations with the Firebase and Google Cloud platforms accelerate building truly serverless apps.&#10;&#10;Find out more at our official documentation: https://goo.gl/93ztCg&#10;&#10;Getting Started with Cloud Firestore on Android: https://goo.gl/LxoMdW&#10;Getting Started with Cloud Firestore on iOS: https://goo.gl/zdaucm&#10;Getting Started with Cloud Firestore on the web: https://goo.gl/aNnJRf&#10;&#10;Check out the Introducing Firebase playlist: https://goo.gl/9mg4fP&#10;Subscribe to the Firebase Channel: https://goo.gl/9giPHG" id="188" name="Google Shape;188;p36" title="Introducing Cloud Firestore">
            <a:hlinkClick r:id="rId4"/>
          </p:cNvPr>
          <p:cNvPicPr preferRelativeResize="0"/>
          <p:nvPr/>
        </p:nvPicPr>
        <p:blipFill>
          <a:blip r:embed="rId5">
            <a:alphaModFix/>
          </a:blip>
          <a:stretch>
            <a:fillRect/>
          </a:stretch>
        </p:blipFill>
        <p:spPr>
          <a:xfrm>
            <a:off x="2292038" y="1170125"/>
            <a:ext cx="4559933" cy="3419950"/>
          </a:xfrm>
          <a:prstGeom prst="rect">
            <a:avLst/>
          </a:prstGeom>
          <a:noFill/>
          <a:ln cap="flat" cmpd="sng" w="28575">
            <a:solidFill>
              <a:srgbClr val="FFA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use Firebase Cloud Firestore?</a:t>
            </a:r>
            <a:endParaRPr/>
          </a:p>
        </p:txBody>
      </p:sp>
      <p:sp>
        <p:nvSpPr>
          <p:cNvPr id="194" name="Google Shape;19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p:txBody>
      </p:sp>
      <p:sp>
        <p:nvSpPr>
          <p:cNvPr id="195" name="Google Shape;195;p37"/>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use Firebase Cloud Firestore?</a:t>
            </a:r>
            <a:endParaRPr/>
          </a:p>
        </p:txBody>
      </p:sp>
      <p:sp>
        <p:nvSpPr>
          <p:cNvPr id="201" name="Google Shape;20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a:p>
            <a:pPr indent="-342900" lvl="0" marL="457200" rtl="0" algn="l">
              <a:spcBef>
                <a:spcPts val="0"/>
              </a:spcBef>
              <a:spcAft>
                <a:spcPts val="0"/>
              </a:spcAft>
              <a:buSzPts val="1800"/>
              <a:buAutoNum type="arabicPeriod"/>
            </a:pPr>
            <a:r>
              <a:rPr lang="en"/>
              <a:t>Create a Firebase project</a:t>
            </a:r>
            <a:endParaRPr/>
          </a:p>
        </p:txBody>
      </p:sp>
      <p:sp>
        <p:nvSpPr>
          <p:cNvPr id="202" name="Google Shape;202;p38"/>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206" name="Shape 206"/>
        <p:cNvGrpSpPr/>
        <p:nvPr/>
      </p:nvGrpSpPr>
      <p:grpSpPr>
        <a:xfrm>
          <a:off x="0" y="0"/>
          <a:ext cx="0" cy="0"/>
          <a:chOff x="0" y="0"/>
          <a:chExt cx="0" cy="0"/>
        </a:xfrm>
      </p:grpSpPr>
      <p:pic>
        <p:nvPicPr>
          <p:cNvPr id="207" name="Google Shape;207;p39"/>
          <p:cNvPicPr preferRelativeResize="0"/>
          <p:nvPr/>
        </p:nvPicPr>
        <p:blipFill rotWithShape="1">
          <a:blip r:embed="rId3">
            <a:alphaModFix/>
          </a:blip>
          <a:srcRect b="7135" l="0" r="1526" t="17118"/>
          <a:stretch/>
        </p:blipFill>
        <p:spPr>
          <a:xfrm>
            <a:off x="1013388" y="1117500"/>
            <a:ext cx="7292422" cy="3505900"/>
          </a:xfrm>
          <a:prstGeom prst="rect">
            <a:avLst/>
          </a:prstGeom>
          <a:noFill/>
          <a:ln cap="flat" cmpd="sng" w="28575">
            <a:solidFill>
              <a:srgbClr val="FFA000"/>
            </a:solidFill>
            <a:prstDash val="solid"/>
            <a:round/>
            <a:headEnd len="sm" w="sm" type="none"/>
            <a:tailEnd len="sm" w="sm" type="none"/>
          </a:ln>
        </p:spPr>
      </p:pic>
      <p:sp>
        <p:nvSpPr>
          <p:cNvPr id="208" name="Google Shape;208;p39"/>
          <p:cNvSpPr/>
          <p:nvPr/>
        </p:nvSpPr>
        <p:spPr>
          <a:xfrm>
            <a:off x="630800" y="595925"/>
            <a:ext cx="1087500" cy="11034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1</a:t>
            </a:r>
            <a:endParaRPr b="1" sz="3600">
              <a:solidFill>
                <a:srgbClr val="FFFFFF"/>
              </a:solidFill>
              <a:latin typeface="Roboto"/>
              <a:ea typeface="Roboto"/>
              <a:cs typeface="Roboto"/>
              <a:sym typeface="Roboto"/>
            </a:endParaRPr>
          </a:p>
        </p:txBody>
      </p:sp>
      <p:sp>
        <p:nvSpPr>
          <p:cNvPr id="209" name="Google Shape;209;p39"/>
          <p:cNvSpPr/>
          <p:nvPr/>
        </p:nvSpPr>
        <p:spPr>
          <a:xfrm>
            <a:off x="1843900" y="2609650"/>
            <a:ext cx="1285800" cy="788400"/>
          </a:xfrm>
          <a:prstGeom prst="ellipse">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9"/>
          <p:cNvSpPr txBox="1"/>
          <p:nvPr/>
        </p:nvSpPr>
        <p:spPr>
          <a:xfrm>
            <a:off x="1870688" y="608100"/>
            <a:ext cx="3336000" cy="50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u="sng">
                <a:solidFill>
                  <a:srgbClr val="FFCA28"/>
                </a:solidFill>
                <a:latin typeface="Roboto"/>
                <a:ea typeface="Roboto"/>
                <a:cs typeface="Roboto"/>
                <a:sym typeface="Roboto"/>
                <a:hlinkClick r:id="rId4"/>
              </a:rPr>
              <a:t>c</a:t>
            </a:r>
            <a:r>
              <a:rPr b="1" lang="en" sz="1800" u="sng">
                <a:solidFill>
                  <a:srgbClr val="FFCA28"/>
                </a:solidFill>
                <a:latin typeface="Roboto"/>
                <a:ea typeface="Roboto"/>
                <a:cs typeface="Roboto"/>
                <a:sym typeface="Roboto"/>
                <a:hlinkClick r:id="rId5"/>
              </a:rPr>
              <a:t>onsole.firebase.google.com</a:t>
            </a:r>
            <a:endParaRPr b="1" sz="1800">
              <a:solidFill>
                <a:srgbClr val="FFCA28"/>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214" name="Shape 214"/>
        <p:cNvGrpSpPr/>
        <p:nvPr/>
      </p:nvGrpSpPr>
      <p:grpSpPr>
        <a:xfrm>
          <a:off x="0" y="0"/>
          <a:ext cx="0" cy="0"/>
          <a:chOff x="0" y="0"/>
          <a:chExt cx="0" cy="0"/>
        </a:xfrm>
      </p:grpSpPr>
      <p:pic>
        <p:nvPicPr>
          <p:cNvPr id="215" name="Google Shape;215;p40"/>
          <p:cNvPicPr preferRelativeResize="0"/>
          <p:nvPr/>
        </p:nvPicPr>
        <p:blipFill rotWithShape="1">
          <a:blip r:embed="rId3">
            <a:alphaModFix/>
          </a:blip>
          <a:srcRect b="0" l="0" r="0" t="17191"/>
          <a:stretch/>
        </p:blipFill>
        <p:spPr>
          <a:xfrm>
            <a:off x="1013400" y="849175"/>
            <a:ext cx="7292403" cy="3774224"/>
          </a:xfrm>
          <a:prstGeom prst="rect">
            <a:avLst/>
          </a:prstGeom>
          <a:noFill/>
          <a:ln cap="flat" cmpd="sng" w="28575">
            <a:solidFill>
              <a:srgbClr val="FFA000"/>
            </a:solidFill>
            <a:prstDash val="solid"/>
            <a:round/>
            <a:headEnd len="sm" w="sm" type="none"/>
            <a:tailEnd len="sm" w="sm" type="none"/>
          </a:ln>
        </p:spPr>
      </p:pic>
      <p:sp>
        <p:nvSpPr>
          <p:cNvPr id="216" name="Google Shape;216;p40"/>
          <p:cNvSpPr/>
          <p:nvPr/>
        </p:nvSpPr>
        <p:spPr>
          <a:xfrm>
            <a:off x="630800" y="595925"/>
            <a:ext cx="1087500" cy="11034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2</a:t>
            </a:r>
            <a:endParaRPr b="1" sz="3600">
              <a:solidFill>
                <a:srgbClr val="FFFFFF"/>
              </a:solidFill>
              <a:latin typeface="Roboto"/>
              <a:ea typeface="Roboto"/>
              <a:cs typeface="Roboto"/>
              <a:sym typeface="Roboto"/>
            </a:endParaRPr>
          </a:p>
        </p:txBody>
      </p:sp>
      <p:sp>
        <p:nvSpPr>
          <p:cNvPr id="217" name="Google Shape;217;p40"/>
          <p:cNvSpPr/>
          <p:nvPr/>
        </p:nvSpPr>
        <p:spPr>
          <a:xfrm>
            <a:off x="1555300" y="3832975"/>
            <a:ext cx="1714800" cy="702000"/>
          </a:xfrm>
          <a:prstGeom prst="ellipse">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0"/>
          <p:cNvSpPr/>
          <p:nvPr/>
        </p:nvSpPr>
        <p:spPr>
          <a:xfrm>
            <a:off x="1734725" y="2826500"/>
            <a:ext cx="3530100" cy="546000"/>
          </a:xfrm>
          <a:prstGeom prst="rect">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222" name="Shape 222"/>
        <p:cNvGrpSpPr/>
        <p:nvPr/>
      </p:nvGrpSpPr>
      <p:grpSpPr>
        <a:xfrm>
          <a:off x="0" y="0"/>
          <a:ext cx="0" cy="0"/>
          <a:chOff x="0" y="0"/>
          <a:chExt cx="0" cy="0"/>
        </a:xfrm>
      </p:grpSpPr>
      <p:pic>
        <p:nvPicPr>
          <p:cNvPr id="223" name="Google Shape;223;p41"/>
          <p:cNvPicPr preferRelativeResize="0"/>
          <p:nvPr/>
        </p:nvPicPr>
        <p:blipFill rotWithShape="1">
          <a:blip r:embed="rId3">
            <a:alphaModFix/>
          </a:blip>
          <a:srcRect b="0" l="0" r="0" t="17191"/>
          <a:stretch/>
        </p:blipFill>
        <p:spPr>
          <a:xfrm>
            <a:off x="1013400" y="849175"/>
            <a:ext cx="7292403" cy="3774224"/>
          </a:xfrm>
          <a:prstGeom prst="rect">
            <a:avLst/>
          </a:prstGeom>
          <a:noFill/>
          <a:ln cap="flat" cmpd="sng" w="28575">
            <a:solidFill>
              <a:srgbClr val="FFA000"/>
            </a:solidFill>
            <a:prstDash val="solid"/>
            <a:round/>
            <a:headEnd len="sm" w="sm" type="none"/>
            <a:tailEnd len="sm" w="sm" type="none"/>
          </a:ln>
        </p:spPr>
      </p:pic>
      <p:sp>
        <p:nvSpPr>
          <p:cNvPr id="224" name="Google Shape;224;p41"/>
          <p:cNvSpPr/>
          <p:nvPr/>
        </p:nvSpPr>
        <p:spPr>
          <a:xfrm>
            <a:off x="630800" y="595925"/>
            <a:ext cx="1087500" cy="11034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3</a:t>
            </a:r>
            <a:endParaRPr b="1" sz="3600">
              <a:solidFill>
                <a:srgbClr val="FFFFFF"/>
              </a:solidFill>
              <a:latin typeface="Roboto"/>
              <a:ea typeface="Roboto"/>
              <a:cs typeface="Roboto"/>
              <a:sym typeface="Roboto"/>
            </a:endParaRPr>
          </a:p>
        </p:txBody>
      </p:sp>
      <p:sp>
        <p:nvSpPr>
          <p:cNvPr id="225" name="Google Shape;225;p41"/>
          <p:cNvSpPr/>
          <p:nvPr/>
        </p:nvSpPr>
        <p:spPr>
          <a:xfrm>
            <a:off x="4260475" y="3735950"/>
            <a:ext cx="1714800" cy="702000"/>
          </a:xfrm>
          <a:prstGeom prst="ellipse">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1"/>
          <p:cNvSpPr/>
          <p:nvPr/>
        </p:nvSpPr>
        <p:spPr>
          <a:xfrm>
            <a:off x="1661950" y="3286975"/>
            <a:ext cx="2074500" cy="546000"/>
          </a:xfrm>
          <a:prstGeom prst="rect">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1"/>
          <p:cNvSpPr txBox="1"/>
          <p:nvPr/>
        </p:nvSpPr>
        <p:spPr>
          <a:xfrm>
            <a:off x="3736450" y="3058375"/>
            <a:ext cx="18837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A000"/>
                </a:solidFill>
                <a:latin typeface="Roboto"/>
                <a:ea typeface="Roboto"/>
                <a:cs typeface="Roboto"/>
                <a:sym typeface="Roboto"/>
              </a:rPr>
              <a:t>(Up to you)</a:t>
            </a:r>
            <a:endParaRPr b="1" sz="1800">
              <a:solidFill>
                <a:srgbClr val="FFA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use Firebase Cloud Firestore?</a:t>
            </a:r>
            <a:endParaRPr/>
          </a:p>
        </p:txBody>
      </p:sp>
      <p:sp>
        <p:nvSpPr>
          <p:cNvPr id="233" name="Google Shape;23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a:p>
            <a:pPr indent="-342900" lvl="0" marL="457200" rtl="0" algn="l">
              <a:spcBef>
                <a:spcPts val="0"/>
              </a:spcBef>
              <a:spcAft>
                <a:spcPts val="0"/>
              </a:spcAft>
              <a:buSzPts val="1800"/>
              <a:buAutoNum type="arabicPeriod"/>
            </a:pPr>
            <a:r>
              <a:rPr lang="en"/>
              <a:t>Create a Firebase project</a:t>
            </a:r>
            <a:endParaRPr/>
          </a:p>
          <a:p>
            <a:pPr indent="-342900" lvl="0" marL="457200" rtl="0" algn="l">
              <a:spcBef>
                <a:spcPts val="0"/>
              </a:spcBef>
              <a:spcAft>
                <a:spcPts val="0"/>
              </a:spcAft>
              <a:buSzPts val="1800"/>
              <a:buAutoNum type="arabicPeriod"/>
            </a:pPr>
            <a:r>
              <a:rPr lang="en"/>
              <a:t>Connect your Firebase project to your app</a:t>
            </a:r>
            <a:endParaRPr/>
          </a:p>
        </p:txBody>
      </p:sp>
      <p:sp>
        <p:nvSpPr>
          <p:cNvPr id="234" name="Google Shape;234;p42"/>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238" name="Shape 238"/>
        <p:cNvGrpSpPr/>
        <p:nvPr/>
      </p:nvGrpSpPr>
      <p:grpSpPr>
        <a:xfrm>
          <a:off x="0" y="0"/>
          <a:ext cx="0" cy="0"/>
          <a:chOff x="0" y="0"/>
          <a:chExt cx="0" cy="0"/>
        </a:xfrm>
      </p:grpSpPr>
      <p:pic>
        <p:nvPicPr>
          <p:cNvPr id="239" name="Google Shape;239;p43"/>
          <p:cNvPicPr preferRelativeResize="0"/>
          <p:nvPr/>
        </p:nvPicPr>
        <p:blipFill rotWithShape="1">
          <a:blip r:embed="rId3">
            <a:alphaModFix/>
          </a:blip>
          <a:srcRect b="0" l="0" r="0" t="17191"/>
          <a:stretch/>
        </p:blipFill>
        <p:spPr>
          <a:xfrm>
            <a:off x="1013400" y="849175"/>
            <a:ext cx="7292403" cy="3774224"/>
          </a:xfrm>
          <a:prstGeom prst="rect">
            <a:avLst/>
          </a:prstGeom>
          <a:noFill/>
          <a:ln cap="flat" cmpd="sng" w="28575">
            <a:solidFill>
              <a:srgbClr val="FFA000"/>
            </a:solidFill>
            <a:prstDash val="solid"/>
            <a:round/>
            <a:headEnd len="sm" w="sm" type="none"/>
            <a:tailEnd len="sm" w="sm" type="none"/>
          </a:ln>
        </p:spPr>
      </p:pic>
      <p:sp>
        <p:nvSpPr>
          <p:cNvPr id="240" name="Google Shape;240;p43"/>
          <p:cNvSpPr/>
          <p:nvPr/>
        </p:nvSpPr>
        <p:spPr>
          <a:xfrm>
            <a:off x="630800" y="595925"/>
            <a:ext cx="1087500" cy="11034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1</a:t>
            </a:r>
            <a:endParaRPr b="1" sz="3600">
              <a:solidFill>
                <a:srgbClr val="FFFFFF"/>
              </a:solidFill>
              <a:latin typeface="Roboto"/>
              <a:ea typeface="Roboto"/>
              <a:cs typeface="Roboto"/>
              <a:sym typeface="Roboto"/>
            </a:endParaRPr>
          </a:p>
        </p:txBody>
      </p:sp>
      <p:sp>
        <p:nvSpPr>
          <p:cNvPr id="241" name="Google Shape;241;p43"/>
          <p:cNvSpPr/>
          <p:nvPr/>
        </p:nvSpPr>
        <p:spPr>
          <a:xfrm>
            <a:off x="3217225" y="2462200"/>
            <a:ext cx="676800" cy="702000"/>
          </a:xfrm>
          <a:prstGeom prst="ellipse">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245" name="Shape 245"/>
        <p:cNvGrpSpPr/>
        <p:nvPr/>
      </p:nvGrpSpPr>
      <p:grpSpPr>
        <a:xfrm>
          <a:off x="0" y="0"/>
          <a:ext cx="0" cy="0"/>
          <a:chOff x="0" y="0"/>
          <a:chExt cx="0" cy="0"/>
        </a:xfrm>
      </p:grpSpPr>
      <p:pic>
        <p:nvPicPr>
          <p:cNvPr id="246" name="Google Shape;246;p44"/>
          <p:cNvPicPr preferRelativeResize="0"/>
          <p:nvPr/>
        </p:nvPicPr>
        <p:blipFill rotWithShape="1">
          <a:blip r:embed="rId3">
            <a:alphaModFix/>
          </a:blip>
          <a:srcRect b="8595" l="0" r="0" t="8595"/>
          <a:stretch/>
        </p:blipFill>
        <p:spPr>
          <a:xfrm>
            <a:off x="1013400" y="849175"/>
            <a:ext cx="7292403" cy="3774224"/>
          </a:xfrm>
          <a:prstGeom prst="rect">
            <a:avLst/>
          </a:prstGeom>
          <a:noFill/>
          <a:ln cap="flat" cmpd="sng" w="28575">
            <a:solidFill>
              <a:srgbClr val="FFA000"/>
            </a:solidFill>
            <a:prstDash val="solid"/>
            <a:round/>
            <a:headEnd len="sm" w="sm" type="none"/>
            <a:tailEnd len="sm" w="sm" type="none"/>
          </a:ln>
        </p:spPr>
      </p:pic>
      <p:sp>
        <p:nvSpPr>
          <p:cNvPr id="247" name="Google Shape;247;p44"/>
          <p:cNvSpPr/>
          <p:nvPr/>
        </p:nvSpPr>
        <p:spPr>
          <a:xfrm>
            <a:off x="630800" y="595925"/>
            <a:ext cx="1087500" cy="11034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2</a:t>
            </a:r>
            <a:endParaRPr b="1" sz="3600">
              <a:solidFill>
                <a:srgbClr val="FFFFFF"/>
              </a:solidFill>
              <a:latin typeface="Roboto"/>
              <a:ea typeface="Roboto"/>
              <a:cs typeface="Roboto"/>
              <a:sym typeface="Roboto"/>
            </a:endParaRPr>
          </a:p>
        </p:txBody>
      </p:sp>
      <p:sp>
        <p:nvSpPr>
          <p:cNvPr id="248" name="Google Shape;248;p44"/>
          <p:cNvSpPr/>
          <p:nvPr/>
        </p:nvSpPr>
        <p:spPr>
          <a:xfrm>
            <a:off x="2161825" y="3093000"/>
            <a:ext cx="882900" cy="702000"/>
          </a:xfrm>
          <a:prstGeom prst="ellipse">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4"/>
          <p:cNvSpPr/>
          <p:nvPr/>
        </p:nvSpPr>
        <p:spPr>
          <a:xfrm>
            <a:off x="2161825" y="2323050"/>
            <a:ext cx="2778000" cy="497400"/>
          </a:xfrm>
          <a:prstGeom prst="rect">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109" name="Shape 109"/>
        <p:cNvGrpSpPr/>
        <p:nvPr/>
      </p:nvGrpSpPr>
      <p:grpSpPr>
        <a:xfrm>
          <a:off x="0" y="0"/>
          <a:ext cx="0" cy="0"/>
          <a:chOff x="0" y="0"/>
          <a:chExt cx="0" cy="0"/>
        </a:xfrm>
      </p:grpSpPr>
      <p:sp>
        <p:nvSpPr>
          <p:cNvPr id="110" name="Google Shape;110;p27"/>
          <p:cNvSpPr txBox="1"/>
          <p:nvPr/>
        </p:nvSpPr>
        <p:spPr>
          <a:xfrm>
            <a:off x="492000" y="638925"/>
            <a:ext cx="8160000" cy="71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EE133"/>
                </a:solidFill>
                <a:latin typeface="Roboto Medium"/>
                <a:ea typeface="Roboto Medium"/>
                <a:cs typeface="Roboto Medium"/>
                <a:sym typeface="Roboto Medium"/>
              </a:rPr>
              <a:t>Exercise</a:t>
            </a:r>
            <a:endParaRPr sz="3600">
              <a:solidFill>
                <a:srgbClr val="FEE133"/>
              </a:solidFill>
              <a:latin typeface="Roboto Medium"/>
              <a:ea typeface="Roboto Medium"/>
              <a:cs typeface="Roboto Medium"/>
              <a:sym typeface="Roboto Medium"/>
            </a:endParaRPr>
          </a:p>
        </p:txBody>
      </p:sp>
      <p:pic>
        <p:nvPicPr>
          <p:cNvPr id="111" name="Google Shape;111;p27"/>
          <p:cNvPicPr preferRelativeResize="0"/>
          <p:nvPr/>
        </p:nvPicPr>
        <p:blipFill>
          <a:blip r:embed="rId3">
            <a:alphaModFix/>
          </a:blip>
          <a:stretch>
            <a:fillRect/>
          </a:stretch>
        </p:blipFill>
        <p:spPr>
          <a:xfrm>
            <a:off x="3325888" y="1324050"/>
            <a:ext cx="2492225" cy="2492225"/>
          </a:xfrm>
          <a:prstGeom prst="rect">
            <a:avLst/>
          </a:prstGeom>
          <a:noFill/>
          <a:ln>
            <a:noFill/>
          </a:ln>
        </p:spPr>
      </p:pic>
      <p:sp>
        <p:nvSpPr>
          <p:cNvPr id="112" name="Google Shape;112;p27">
            <a:hlinkClick r:id="rId4"/>
          </p:cNvPr>
          <p:cNvSpPr/>
          <p:nvPr/>
        </p:nvSpPr>
        <p:spPr>
          <a:xfrm>
            <a:off x="3669888" y="4093088"/>
            <a:ext cx="1804200" cy="471300"/>
          </a:xfrm>
          <a:prstGeom prst="roundRect">
            <a:avLst>
              <a:gd fmla="val 16667" name="adj"/>
            </a:avLst>
          </a:prstGeom>
          <a:solidFill>
            <a:srgbClr val="FFA0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STARTER CODE</a:t>
            </a:r>
            <a:endParaRPr b="1">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253" name="Shape 253"/>
        <p:cNvGrpSpPr/>
        <p:nvPr/>
      </p:nvGrpSpPr>
      <p:grpSpPr>
        <a:xfrm>
          <a:off x="0" y="0"/>
          <a:ext cx="0" cy="0"/>
          <a:chOff x="0" y="0"/>
          <a:chExt cx="0" cy="0"/>
        </a:xfrm>
      </p:grpSpPr>
      <p:pic>
        <p:nvPicPr>
          <p:cNvPr id="254" name="Google Shape;254;p45"/>
          <p:cNvPicPr preferRelativeResize="0"/>
          <p:nvPr/>
        </p:nvPicPr>
        <p:blipFill rotWithShape="1">
          <a:blip r:embed="rId3">
            <a:alphaModFix/>
          </a:blip>
          <a:srcRect b="5446" l="0" r="0" t="17630"/>
          <a:stretch/>
        </p:blipFill>
        <p:spPr>
          <a:xfrm>
            <a:off x="1013400" y="1117500"/>
            <a:ext cx="7292403" cy="3516500"/>
          </a:xfrm>
          <a:prstGeom prst="rect">
            <a:avLst/>
          </a:prstGeom>
          <a:noFill/>
          <a:ln cap="flat" cmpd="sng" w="28575">
            <a:solidFill>
              <a:srgbClr val="FFA000"/>
            </a:solidFill>
            <a:prstDash val="solid"/>
            <a:round/>
            <a:headEnd len="sm" w="sm" type="none"/>
            <a:tailEnd len="sm" w="sm" type="none"/>
          </a:ln>
        </p:spPr>
      </p:pic>
      <p:sp>
        <p:nvSpPr>
          <p:cNvPr id="255" name="Google Shape;255;p45"/>
          <p:cNvSpPr/>
          <p:nvPr/>
        </p:nvSpPr>
        <p:spPr>
          <a:xfrm>
            <a:off x="630800" y="595925"/>
            <a:ext cx="1087500" cy="11034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3</a:t>
            </a:r>
            <a:endParaRPr b="1" sz="3600">
              <a:solidFill>
                <a:srgbClr val="FFFFFF"/>
              </a:solidFill>
              <a:latin typeface="Roboto"/>
              <a:ea typeface="Roboto"/>
              <a:cs typeface="Roboto"/>
              <a:sym typeface="Roboto"/>
            </a:endParaRPr>
          </a:p>
        </p:txBody>
      </p:sp>
      <p:sp>
        <p:nvSpPr>
          <p:cNvPr id="256" name="Google Shape;256;p45"/>
          <p:cNvSpPr txBox="1"/>
          <p:nvPr/>
        </p:nvSpPr>
        <p:spPr>
          <a:xfrm>
            <a:off x="1870688" y="608100"/>
            <a:ext cx="3336000" cy="50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FFCA28"/>
                </a:solidFill>
                <a:latin typeface="Roboto"/>
                <a:ea typeface="Roboto"/>
                <a:cs typeface="Roboto"/>
                <a:sym typeface="Roboto"/>
              </a:rPr>
              <a:t>Copy code</a:t>
            </a:r>
            <a:endParaRPr b="1" sz="1800">
              <a:solidFill>
                <a:srgbClr val="FFCA28"/>
              </a:solidFill>
              <a:latin typeface="Roboto"/>
              <a:ea typeface="Roboto"/>
              <a:cs typeface="Roboto"/>
              <a:sym typeface="Roboto"/>
            </a:endParaRPr>
          </a:p>
        </p:txBody>
      </p:sp>
      <p:sp>
        <p:nvSpPr>
          <p:cNvPr id="257" name="Google Shape;257;p45"/>
          <p:cNvSpPr/>
          <p:nvPr/>
        </p:nvSpPr>
        <p:spPr>
          <a:xfrm>
            <a:off x="2365525" y="2304875"/>
            <a:ext cx="2741700" cy="1492200"/>
          </a:xfrm>
          <a:prstGeom prst="rect">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261" name="Shape 261"/>
        <p:cNvGrpSpPr/>
        <p:nvPr/>
      </p:nvGrpSpPr>
      <p:grpSpPr>
        <a:xfrm>
          <a:off x="0" y="0"/>
          <a:ext cx="0" cy="0"/>
          <a:chOff x="0" y="0"/>
          <a:chExt cx="0" cy="0"/>
        </a:xfrm>
      </p:grpSpPr>
      <p:pic>
        <p:nvPicPr>
          <p:cNvPr id="262" name="Google Shape;262;p46"/>
          <p:cNvPicPr preferRelativeResize="0"/>
          <p:nvPr/>
        </p:nvPicPr>
        <p:blipFill rotWithShape="1">
          <a:blip r:embed="rId3">
            <a:alphaModFix/>
          </a:blip>
          <a:srcRect b="36854" l="0" r="22708" t="3433"/>
          <a:stretch/>
        </p:blipFill>
        <p:spPr>
          <a:xfrm>
            <a:off x="1013400" y="1117500"/>
            <a:ext cx="7308397" cy="3528624"/>
          </a:xfrm>
          <a:prstGeom prst="rect">
            <a:avLst/>
          </a:prstGeom>
          <a:noFill/>
          <a:ln cap="flat" cmpd="sng" w="28575">
            <a:solidFill>
              <a:srgbClr val="FFA000"/>
            </a:solidFill>
            <a:prstDash val="solid"/>
            <a:round/>
            <a:headEnd len="sm" w="sm" type="none"/>
            <a:tailEnd len="sm" w="sm" type="none"/>
          </a:ln>
        </p:spPr>
      </p:pic>
      <p:sp>
        <p:nvSpPr>
          <p:cNvPr id="263" name="Google Shape;263;p46"/>
          <p:cNvSpPr/>
          <p:nvPr/>
        </p:nvSpPr>
        <p:spPr>
          <a:xfrm>
            <a:off x="630800" y="595925"/>
            <a:ext cx="1087500" cy="11034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4</a:t>
            </a:r>
            <a:endParaRPr b="1" sz="3600">
              <a:solidFill>
                <a:srgbClr val="FFFFFF"/>
              </a:solidFill>
              <a:latin typeface="Roboto"/>
              <a:ea typeface="Roboto"/>
              <a:cs typeface="Roboto"/>
              <a:sym typeface="Roboto"/>
            </a:endParaRPr>
          </a:p>
        </p:txBody>
      </p:sp>
      <p:sp>
        <p:nvSpPr>
          <p:cNvPr id="264" name="Google Shape;264;p46"/>
          <p:cNvSpPr txBox="1"/>
          <p:nvPr/>
        </p:nvSpPr>
        <p:spPr>
          <a:xfrm>
            <a:off x="1870700" y="608100"/>
            <a:ext cx="4801200" cy="50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FFCA28"/>
                </a:solidFill>
                <a:latin typeface="Roboto"/>
                <a:ea typeface="Roboto"/>
                <a:cs typeface="Roboto"/>
                <a:sym typeface="Roboto"/>
              </a:rPr>
              <a:t>Create a firebase.js file and paste code</a:t>
            </a:r>
            <a:endParaRPr b="1" sz="1800">
              <a:solidFill>
                <a:srgbClr val="FFCA28"/>
              </a:solidFill>
              <a:latin typeface="Roboto"/>
              <a:ea typeface="Roboto"/>
              <a:cs typeface="Roboto"/>
              <a:sym typeface="Roboto"/>
            </a:endParaRPr>
          </a:p>
        </p:txBody>
      </p:sp>
      <p:sp>
        <p:nvSpPr>
          <p:cNvPr id="265" name="Google Shape;265;p46"/>
          <p:cNvSpPr/>
          <p:nvPr/>
        </p:nvSpPr>
        <p:spPr>
          <a:xfrm>
            <a:off x="3918300" y="1953075"/>
            <a:ext cx="3153900" cy="1771200"/>
          </a:xfrm>
          <a:prstGeom prst="rect">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a:off x="1479975" y="3384525"/>
            <a:ext cx="788400" cy="339600"/>
          </a:xfrm>
          <a:prstGeom prst="ellipse">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270" name="Shape 270"/>
        <p:cNvGrpSpPr/>
        <p:nvPr/>
      </p:nvGrpSpPr>
      <p:grpSpPr>
        <a:xfrm>
          <a:off x="0" y="0"/>
          <a:ext cx="0" cy="0"/>
          <a:chOff x="0" y="0"/>
          <a:chExt cx="0" cy="0"/>
        </a:xfrm>
      </p:grpSpPr>
      <p:pic>
        <p:nvPicPr>
          <p:cNvPr id="271" name="Google Shape;271;p47"/>
          <p:cNvPicPr preferRelativeResize="0"/>
          <p:nvPr/>
        </p:nvPicPr>
        <p:blipFill rotWithShape="1">
          <a:blip r:embed="rId3">
            <a:alphaModFix/>
          </a:blip>
          <a:srcRect b="36854" l="0" r="22708" t="3433"/>
          <a:stretch/>
        </p:blipFill>
        <p:spPr>
          <a:xfrm>
            <a:off x="1013400" y="1117500"/>
            <a:ext cx="7308397" cy="3528624"/>
          </a:xfrm>
          <a:prstGeom prst="rect">
            <a:avLst/>
          </a:prstGeom>
          <a:noFill/>
          <a:ln cap="flat" cmpd="sng" w="28575">
            <a:solidFill>
              <a:srgbClr val="FFA000"/>
            </a:solidFill>
            <a:prstDash val="solid"/>
            <a:round/>
            <a:headEnd len="sm" w="sm" type="none"/>
            <a:tailEnd len="sm" w="sm" type="none"/>
          </a:ln>
        </p:spPr>
      </p:pic>
      <p:sp>
        <p:nvSpPr>
          <p:cNvPr id="272" name="Google Shape;272;p47"/>
          <p:cNvSpPr/>
          <p:nvPr/>
        </p:nvSpPr>
        <p:spPr>
          <a:xfrm>
            <a:off x="630800" y="595925"/>
            <a:ext cx="1087500" cy="11034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5</a:t>
            </a:r>
            <a:endParaRPr b="1" sz="3600">
              <a:solidFill>
                <a:srgbClr val="FFFFFF"/>
              </a:solidFill>
              <a:latin typeface="Roboto"/>
              <a:ea typeface="Roboto"/>
              <a:cs typeface="Roboto"/>
              <a:sym typeface="Roboto"/>
            </a:endParaRPr>
          </a:p>
        </p:txBody>
      </p:sp>
      <p:sp>
        <p:nvSpPr>
          <p:cNvPr id="273" name="Google Shape;273;p47"/>
          <p:cNvSpPr txBox="1"/>
          <p:nvPr/>
        </p:nvSpPr>
        <p:spPr>
          <a:xfrm>
            <a:off x="1870700" y="608100"/>
            <a:ext cx="4801200" cy="50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FFCA28"/>
                </a:solidFill>
                <a:latin typeface="Roboto"/>
                <a:ea typeface="Roboto"/>
                <a:cs typeface="Roboto"/>
                <a:sym typeface="Roboto"/>
              </a:rPr>
              <a:t>Imports &amp; exports</a:t>
            </a:r>
            <a:endParaRPr b="1" sz="1800">
              <a:solidFill>
                <a:srgbClr val="FFCA28"/>
              </a:solidFill>
              <a:latin typeface="Roboto"/>
              <a:ea typeface="Roboto"/>
              <a:cs typeface="Roboto"/>
              <a:sym typeface="Roboto"/>
            </a:endParaRPr>
          </a:p>
        </p:txBody>
      </p:sp>
      <p:sp>
        <p:nvSpPr>
          <p:cNvPr id="274" name="Google Shape;274;p47"/>
          <p:cNvSpPr/>
          <p:nvPr/>
        </p:nvSpPr>
        <p:spPr>
          <a:xfrm>
            <a:off x="3918300" y="1589150"/>
            <a:ext cx="2147100" cy="436800"/>
          </a:xfrm>
          <a:prstGeom prst="rect">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7"/>
          <p:cNvSpPr/>
          <p:nvPr/>
        </p:nvSpPr>
        <p:spPr>
          <a:xfrm>
            <a:off x="3918300" y="3578625"/>
            <a:ext cx="2147100" cy="609900"/>
          </a:xfrm>
          <a:prstGeom prst="rect">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279" name="Shape 279"/>
        <p:cNvGrpSpPr/>
        <p:nvPr/>
      </p:nvGrpSpPr>
      <p:grpSpPr>
        <a:xfrm>
          <a:off x="0" y="0"/>
          <a:ext cx="0" cy="0"/>
          <a:chOff x="0" y="0"/>
          <a:chExt cx="0" cy="0"/>
        </a:xfrm>
      </p:grpSpPr>
      <p:pic>
        <p:nvPicPr>
          <p:cNvPr id="280" name="Google Shape;280;p48"/>
          <p:cNvPicPr preferRelativeResize="0"/>
          <p:nvPr/>
        </p:nvPicPr>
        <p:blipFill rotWithShape="1">
          <a:blip r:embed="rId3">
            <a:alphaModFix/>
          </a:blip>
          <a:srcRect b="11378" l="0" r="0" t="11371"/>
          <a:stretch/>
        </p:blipFill>
        <p:spPr>
          <a:xfrm>
            <a:off x="1013400" y="1117500"/>
            <a:ext cx="7308397" cy="3528624"/>
          </a:xfrm>
          <a:prstGeom prst="rect">
            <a:avLst/>
          </a:prstGeom>
          <a:noFill/>
          <a:ln cap="flat" cmpd="sng" w="28575">
            <a:solidFill>
              <a:srgbClr val="FFA000"/>
            </a:solidFill>
            <a:prstDash val="solid"/>
            <a:round/>
            <a:headEnd len="sm" w="sm" type="none"/>
            <a:tailEnd len="sm" w="sm" type="none"/>
          </a:ln>
        </p:spPr>
      </p:pic>
      <p:sp>
        <p:nvSpPr>
          <p:cNvPr id="281" name="Google Shape;281;p48"/>
          <p:cNvSpPr/>
          <p:nvPr/>
        </p:nvSpPr>
        <p:spPr>
          <a:xfrm>
            <a:off x="630800" y="595925"/>
            <a:ext cx="1087500" cy="11034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6</a:t>
            </a:r>
            <a:endParaRPr b="1" sz="3600">
              <a:solidFill>
                <a:srgbClr val="FFFFFF"/>
              </a:solidFill>
              <a:latin typeface="Roboto"/>
              <a:ea typeface="Roboto"/>
              <a:cs typeface="Roboto"/>
              <a:sym typeface="Roboto"/>
            </a:endParaRPr>
          </a:p>
        </p:txBody>
      </p:sp>
      <p:sp>
        <p:nvSpPr>
          <p:cNvPr id="282" name="Google Shape;282;p48"/>
          <p:cNvSpPr txBox="1"/>
          <p:nvPr/>
        </p:nvSpPr>
        <p:spPr>
          <a:xfrm>
            <a:off x="1870700" y="608100"/>
            <a:ext cx="4801200" cy="50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FFCA28"/>
                </a:solidFill>
                <a:latin typeface="Roboto"/>
                <a:ea typeface="Roboto"/>
                <a:cs typeface="Roboto"/>
                <a:sym typeface="Roboto"/>
              </a:rPr>
              <a:t>Import your Firestore where you need it</a:t>
            </a:r>
            <a:endParaRPr b="1" sz="1800">
              <a:solidFill>
                <a:srgbClr val="FFCA28"/>
              </a:solidFill>
              <a:latin typeface="Roboto"/>
              <a:ea typeface="Roboto"/>
              <a:cs typeface="Roboto"/>
              <a:sym typeface="Roboto"/>
            </a:endParaRPr>
          </a:p>
        </p:txBody>
      </p:sp>
      <p:sp>
        <p:nvSpPr>
          <p:cNvPr id="283" name="Google Shape;283;p48"/>
          <p:cNvSpPr/>
          <p:nvPr/>
        </p:nvSpPr>
        <p:spPr>
          <a:xfrm>
            <a:off x="4245825" y="1699325"/>
            <a:ext cx="2511000" cy="436800"/>
          </a:xfrm>
          <a:prstGeom prst="rect">
            <a:avLst/>
          </a:prstGeom>
          <a:noFill/>
          <a:ln cap="flat" cmpd="sng" w="38100">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use Firebase Cloud Firestore?</a:t>
            </a:r>
            <a:endParaRPr/>
          </a:p>
        </p:txBody>
      </p:sp>
      <p:sp>
        <p:nvSpPr>
          <p:cNvPr id="289" name="Google Shape;28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a:p>
            <a:pPr indent="-342900" lvl="0" marL="457200" rtl="0" algn="l">
              <a:spcBef>
                <a:spcPts val="0"/>
              </a:spcBef>
              <a:spcAft>
                <a:spcPts val="0"/>
              </a:spcAft>
              <a:buSzPts val="1800"/>
              <a:buAutoNum type="arabicPeriod"/>
            </a:pPr>
            <a:r>
              <a:rPr lang="en"/>
              <a:t>Create a Firebase project</a:t>
            </a:r>
            <a:endParaRPr/>
          </a:p>
          <a:p>
            <a:pPr indent="-342900" lvl="0" marL="457200" rtl="0" algn="l">
              <a:spcBef>
                <a:spcPts val="0"/>
              </a:spcBef>
              <a:spcAft>
                <a:spcPts val="0"/>
              </a:spcAft>
              <a:buSzPts val="1800"/>
              <a:buAutoNum type="arabicPeriod"/>
            </a:pPr>
            <a:r>
              <a:rPr lang="en"/>
              <a:t>Connect your Firebase project to your app</a:t>
            </a:r>
            <a:endParaRPr/>
          </a:p>
          <a:p>
            <a:pPr indent="-342900" lvl="0" marL="457200" rtl="0" algn="l">
              <a:spcBef>
                <a:spcPts val="0"/>
              </a:spcBef>
              <a:spcAft>
                <a:spcPts val="0"/>
              </a:spcAft>
              <a:buSzPts val="1800"/>
              <a:buAutoNum type="arabicPeriod"/>
            </a:pPr>
            <a:r>
              <a:rPr lang="en"/>
              <a:t>Create a database</a:t>
            </a:r>
            <a:endParaRPr/>
          </a:p>
          <a:p>
            <a:pPr indent="-317500" lvl="1" marL="914400" rtl="0" algn="l">
              <a:spcBef>
                <a:spcPts val="0"/>
              </a:spcBef>
              <a:spcAft>
                <a:spcPts val="0"/>
              </a:spcAft>
              <a:buSzPts val="1400"/>
              <a:buAutoNum type="alphaLcPeriod"/>
            </a:pPr>
            <a:r>
              <a:rPr lang="en"/>
              <a:t>Click Develop &gt; Database in the left column of your project console</a:t>
            </a:r>
            <a:endParaRPr/>
          </a:p>
          <a:p>
            <a:pPr indent="-317500" lvl="1" marL="914400" rtl="0" algn="l">
              <a:spcBef>
                <a:spcPts val="0"/>
              </a:spcBef>
              <a:spcAft>
                <a:spcPts val="0"/>
              </a:spcAft>
              <a:buSzPts val="1400"/>
              <a:buAutoNum type="alphaLcPeriod"/>
            </a:pPr>
            <a:r>
              <a:rPr lang="en"/>
              <a:t>Click “Create Database”</a:t>
            </a:r>
            <a:endParaRPr/>
          </a:p>
          <a:p>
            <a:pPr indent="-317500" lvl="1" marL="914400" rtl="0" algn="l">
              <a:spcBef>
                <a:spcPts val="0"/>
              </a:spcBef>
              <a:spcAft>
                <a:spcPts val="0"/>
              </a:spcAft>
              <a:buSzPts val="1400"/>
              <a:buAutoNum type="alphaLcPeriod"/>
            </a:pPr>
            <a:r>
              <a:rPr lang="en"/>
              <a:t>Select “Start in test mode” (you can change this later) and click “Next”</a:t>
            </a:r>
            <a:endParaRPr/>
          </a:p>
          <a:p>
            <a:pPr indent="-317500" lvl="1" marL="914400" rtl="0" algn="l">
              <a:spcBef>
                <a:spcPts val="0"/>
              </a:spcBef>
              <a:spcAft>
                <a:spcPts val="0"/>
              </a:spcAft>
              <a:buSzPts val="1400"/>
              <a:buAutoNum type="alphaLcPeriod"/>
            </a:pPr>
            <a:r>
              <a:rPr lang="en"/>
              <a:t>Click “Done”</a:t>
            </a:r>
            <a:endParaRPr/>
          </a:p>
        </p:txBody>
      </p:sp>
      <p:sp>
        <p:nvSpPr>
          <p:cNvPr id="290" name="Google Shape;290;p49"/>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use Firebase Cloud Firestore?</a:t>
            </a:r>
            <a:endParaRPr/>
          </a:p>
        </p:txBody>
      </p:sp>
      <p:sp>
        <p:nvSpPr>
          <p:cNvPr id="296" name="Google Shape;296;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Install Firebase ( </a:t>
            </a:r>
            <a:r>
              <a:rPr lang="en">
                <a:highlight>
                  <a:srgbClr val="EFEFEF"/>
                </a:highlight>
                <a:latin typeface="Consolas"/>
                <a:ea typeface="Consolas"/>
                <a:cs typeface="Consolas"/>
                <a:sym typeface="Consolas"/>
              </a:rPr>
              <a:t> </a:t>
            </a:r>
            <a:r>
              <a:rPr lang="en">
                <a:solidFill>
                  <a:srgbClr val="000000"/>
                </a:solidFill>
                <a:highlight>
                  <a:srgbClr val="EFEFEF"/>
                </a:highlight>
                <a:latin typeface="Consolas"/>
                <a:ea typeface="Consolas"/>
                <a:cs typeface="Consolas"/>
                <a:sym typeface="Consolas"/>
              </a:rPr>
              <a:t>npm install --save firebase</a:t>
            </a:r>
            <a:r>
              <a:rPr lang="en">
                <a:highlight>
                  <a:srgbClr val="EFEFEF"/>
                </a:highlight>
                <a:latin typeface="Consolas"/>
                <a:ea typeface="Consolas"/>
                <a:cs typeface="Consolas"/>
                <a:sym typeface="Consolas"/>
              </a:rPr>
              <a:t> </a:t>
            </a:r>
            <a:r>
              <a:rPr lang="en"/>
              <a:t> )</a:t>
            </a:r>
            <a:endParaRPr/>
          </a:p>
          <a:p>
            <a:pPr indent="-342900" lvl="0" marL="457200" rtl="0" algn="l">
              <a:spcBef>
                <a:spcPts val="0"/>
              </a:spcBef>
              <a:spcAft>
                <a:spcPts val="0"/>
              </a:spcAft>
              <a:buSzPts val="1800"/>
              <a:buAutoNum type="arabicPeriod"/>
            </a:pPr>
            <a:r>
              <a:rPr lang="en"/>
              <a:t>Create a Firebase project</a:t>
            </a:r>
            <a:endParaRPr/>
          </a:p>
          <a:p>
            <a:pPr indent="-342900" lvl="0" marL="457200" rtl="0" algn="l">
              <a:spcBef>
                <a:spcPts val="0"/>
              </a:spcBef>
              <a:spcAft>
                <a:spcPts val="0"/>
              </a:spcAft>
              <a:buSzPts val="1800"/>
              <a:buAutoNum type="arabicPeriod"/>
            </a:pPr>
            <a:r>
              <a:rPr lang="en"/>
              <a:t>Connect your Firebase project to your app</a:t>
            </a:r>
            <a:endParaRPr/>
          </a:p>
          <a:p>
            <a:pPr indent="-342900" lvl="0" marL="457200" rtl="0" algn="l">
              <a:spcBef>
                <a:spcPts val="0"/>
              </a:spcBef>
              <a:spcAft>
                <a:spcPts val="0"/>
              </a:spcAft>
              <a:buSzPts val="1800"/>
              <a:buAutoNum type="arabicPeriod"/>
            </a:pPr>
            <a:r>
              <a:rPr lang="en"/>
              <a:t>Create a database</a:t>
            </a:r>
            <a:endParaRPr/>
          </a:p>
          <a:p>
            <a:pPr indent="-342900" lvl="0" marL="457200" rtl="0" algn="l">
              <a:spcBef>
                <a:spcPts val="0"/>
              </a:spcBef>
              <a:spcAft>
                <a:spcPts val="0"/>
              </a:spcAft>
              <a:buSzPts val="1800"/>
              <a:buAutoNum type="arabicPeriod"/>
            </a:pPr>
            <a:r>
              <a:rPr lang="en"/>
              <a:t>Add, delete, read, etc. from database!</a:t>
            </a:r>
            <a:endParaRPr/>
          </a:p>
        </p:txBody>
      </p:sp>
      <p:sp>
        <p:nvSpPr>
          <p:cNvPr id="297" name="Google Shape;297;p50"/>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Collections and Documents</a:t>
            </a:r>
            <a:endParaRPr/>
          </a:p>
        </p:txBody>
      </p:sp>
      <p:sp>
        <p:nvSpPr>
          <p:cNvPr id="303" name="Google Shape;303;p51"/>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pic>
        <p:nvPicPr>
          <p:cNvPr descr="Find out how to get started using Cloud Firestore in your Web app with this screencast.&#10;&#10;Getting Started with Firebase on the Web: https://goo.gl/vtAWK8&#10;Official Cloud Firestore for Web documentation: https://goo.gl/tTJ2yK&#10;&#10;Add the Firecasts playlist! https://goo.gl/n2XqG1&#10;Subscribe to the Firebase Channel: https://goo.gl/9giPHG" id="304" name="Google Shape;304;p51" title="Getting Started With Cloud Firestore on the Web - Firecasts">
            <a:hlinkClick r:id="rId4"/>
          </p:cNvPr>
          <p:cNvPicPr preferRelativeResize="0"/>
          <p:nvPr/>
        </p:nvPicPr>
        <p:blipFill>
          <a:blip r:embed="rId5">
            <a:alphaModFix/>
          </a:blip>
          <a:stretch>
            <a:fillRect/>
          </a:stretch>
        </p:blipFill>
        <p:spPr>
          <a:xfrm>
            <a:off x="2292025" y="1085200"/>
            <a:ext cx="4559933" cy="3419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2"/>
          <p:cNvSpPr txBox="1"/>
          <p:nvPr>
            <p:ph type="title"/>
          </p:nvPr>
        </p:nvSpPr>
        <p:spPr>
          <a:xfrm>
            <a:off x="1209700" y="445025"/>
            <a:ext cx="74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Obtain a Reference to a Collection/Document</a:t>
            </a:r>
            <a:endParaRPr/>
          </a:p>
        </p:txBody>
      </p:sp>
      <p:sp>
        <p:nvSpPr>
          <p:cNvPr id="310" name="Google Shape;310;p52"/>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
        <p:nvSpPr>
          <p:cNvPr id="311" name="Google Shape;311;p52"/>
          <p:cNvSpPr txBox="1"/>
          <p:nvPr>
            <p:ph idx="1" type="body"/>
          </p:nvPr>
        </p:nvSpPr>
        <p:spPr>
          <a:xfrm>
            <a:off x="311700" y="1352263"/>
            <a:ext cx="8520600" cy="321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highlight>
                  <a:srgbClr val="EFEFEF"/>
                </a:highlight>
              </a:rPr>
              <a:t>const collRef = firestore.</a:t>
            </a:r>
            <a:r>
              <a:rPr lang="en">
                <a:solidFill>
                  <a:srgbClr val="000000"/>
                </a:solidFill>
                <a:highlight>
                  <a:srgbClr val="FFCA28"/>
                </a:highlight>
              </a:rPr>
              <a:t>c</a:t>
            </a:r>
            <a:r>
              <a:rPr lang="en">
                <a:solidFill>
                  <a:srgbClr val="000000"/>
                </a:solidFill>
                <a:highlight>
                  <a:srgbClr val="FFCA28"/>
                </a:highlight>
              </a:rPr>
              <a:t>ollection</a:t>
            </a:r>
            <a:r>
              <a:rPr lang="en">
                <a:solidFill>
                  <a:srgbClr val="000000"/>
                </a:solidFill>
                <a:highlight>
                  <a:srgbClr val="EFEFEF"/>
                </a:highlight>
              </a:rPr>
              <a:t>(‘collection’)</a:t>
            </a:r>
            <a:endParaRPr>
              <a:solidFill>
                <a:srgbClr val="000000"/>
              </a:solidFill>
              <a:highlight>
                <a:srgbClr val="EFEFEF"/>
              </a:highlight>
            </a:endParaRPr>
          </a:p>
          <a:p>
            <a:pPr indent="-317500" lvl="1" marL="914400" rtl="0" algn="l">
              <a:spcBef>
                <a:spcPts val="0"/>
              </a:spcBef>
              <a:spcAft>
                <a:spcPts val="0"/>
              </a:spcAft>
              <a:buSzPts val="1400"/>
              <a:buChar char="○"/>
            </a:pPr>
            <a:r>
              <a:rPr lang="en"/>
              <a:t>If the collection is a root collection, pass in the name of the collection (ex: users)</a:t>
            </a:r>
            <a:endParaRPr/>
          </a:p>
          <a:p>
            <a:pPr indent="-317500" lvl="1" marL="914400" rtl="0" algn="l">
              <a:spcBef>
                <a:spcPts val="0"/>
              </a:spcBef>
              <a:spcAft>
                <a:spcPts val="0"/>
              </a:spcAft>
              <a:buSzPts val="1400"/>
              <a:buChar char="○"/>
            </a:pPr>
            <a:r>
              <a:rPr lang="en"/>
              <a:t>Otherwise, pass in the path</a:t>
            </a:r>
            <a:r>
              <a:rPr i="1" lang="en"/>
              <a:t> </a:t>
            </a:r>
            <a:r>
              <a:rPr lang="en"/>
              <a:t>to the collection (ex: users/user1/playlist)</a:t>
            </a:r>
            <a:endParaRPr/>
          </a:p>
          <a:p>
            <a:pPr indent="0" lvl="0" marL="0" rtl="0" algn="l">
              <a:spcBef>
                <a:spcPts val="0"/>
              </a:spcBef>
              <a:spcAft>
                <a:spcPts val="0"/>
              </a:spcAft>
              <a:buNone/>
            </a:pPr>
            <a:r>
              <a:t/>
            </a:r>
            <a:endParaRPr/>
          </a:p>
          <a:p>
            <a:pPr indent="-342900" lvl="0" marL="457200" rtl="0" algn="l">
              <a:spcBef>
                <a:spcPts val="0"/>
              </a:spcBef>
              <a:spcAft>
                <a:spcPts val="0"/>
              </a:spcAft>
              <a:buClr>
                <a:srgbClr val="000000"/>
              </a:buClr>
              <a:buSzPts val="1800"/>
              <a:buChar char="●"/>
            </a:pPr>
            <a:r>
              <a:rPr lang="en">
                <a:solidFill>
                  <a:srgbClr val="000000"/>
                </a:solidFill>
                <a:highlight>
                  <a:srgbClr val="F3F3F3"/>
                </a:highlight>
              </a:rPr>
              <a:t>const docRef = firestore.</a:t>
            </a:r>
            <a:r>
              <a:rPr lang="en">
                <a:solidFill>
                  <a:srgbClr val="000000"/>
                </a:solidFill>
                <a:highlight>
                  <a:srgbClr val="FFCA28"/>
                </a:highlight>
              </a:rPr>
              <a:t>doc</a:t>
            </a:r>
            <a:r>
              <a:rPr lang="en">
                <a:solidFill>
                  <a:srgbClr val="000000"/>
                </a:solidFill>
                <a:highlight>
                  <a:srgbClr val="F3F3F3"/>
                </a:highlight>
              </a:rPr>
              <a:t>(‘document’)</a:t>
            </a:r>
            <a:endParaRPr>
              <a:solidFill>
                <a:srgbClr val="000000"/>
              </a:solidFill>
              <a:highlight>
                <a:srgbClr val="F3F3F3"/>
              </a:highlight>
            </a:endParaRPr>
          </a:p>
          <a:p>
            <a:pPr indent="-317500" lvl="1" marL="914400" rtl="0" algn="l">
              <a:spcBef>
                <a:spcPts val="0"/>
              </a:spcBef>
              <a:spcAft>
                <a:spcPts val="0"/>
              </a:spcAft>
              <a:buSzPts val="1400"/>
              <a:buChar char="○"/>
            </a:pPr>
            <a:r>
              <a:rPr lang="en"/>
              <a:t>You must pass in the path to the document (no root should ever be a document)</a:t>
            </a:r>
            <a:endParaRPr/>
          </a:p>
          <a:p>
            <a:pPr indent="-317500" lvl="1" marL="914400" rtl="0" algn="l">
              <a:spcBef>
                <a:spcPts val="0"/>
              </a:spcBef>
              <a:spcAft>
                <a:spcPts val="0"/>
              </a:spcAft>
              <a:buSzPts val="1400"/>
              <a:buChar char="○"/>
            </a:pPr>
            <a:r>
              <a:rPr lang="en"/>
              <a:t>This means paths are always in the form collection/document/collection/document/…</a:t>
            </a:r>
            <a:endParaRPr/>
          </a:p>
        </p:txBody>
      </p:sp>
      <p:sp>
        <p:nvSpPr>
          <p:cNvPr id="312" name="Google Shape;312;p52"/>
          <p:cNvSpPr/>
          <p:nvPr/>
        </p:nvSpPr>
        <p:spPr>
          <a:xfrm>
            <a:off x="311700" y="309725"/>
            <a:ext cx="831300" cy="843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1</a:t>
            </a:r>
            <a:endParaRPr b="1" sz="3600">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3"/>
          <p:cNvSpPr/>
          <p:nvPr/>
        </p:nvSpPr>
        <p:spPr>
          <a:xfrm>
            <a:off x="311700" y="1268900"/>
            <a:ext cx="2365500" cy="189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3"/>
          <p:cNvSpPr/>
          <p:nvPr/>
        </p:nvSpPr>
        <p:spPr>
          <a:xfrm>
            <a:off x="3389250" y="1268963"/>
            <a:ext cx="2365500" cy="189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3"/>
          <p:cNvSpPr txBox="1"/>
          <p:nvPr>
            <p:ph type="title"/>
          </p:nvPr>
        </p:nvSpPr>
        <p:spPr>
          <a:xfrm>
            <a:off x="1209700" y="445025"/>
            <a:ext cx="74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 a Manipulation on that Reference</a:t>
            </a:r>
            <a:endParaRPr/>
          </a:p>
        </p:txBody>
      </p:sp>
      <p:sp>
        <p:nvSpPr>
          <p:cNvPr id="320" name="Google Shape;320;p53"/>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
        <p:nvSpPr>
          <p:cNvPr id="321" name="Google Shape;321;p53"/>
          <p:cNvSpPr txBox="1"/>
          <p:nvPr>
            <p:ph idx="1" type="body"/>
          </p:nvPr>
        </p:nvSpPr>
        <p:spPr>
          <a:xfrm>
            <a:off x="311775" y="1268963"/>
            <a:ext cx="23655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await </a:t>
            </a:r>
            <a:r>
              <a:rPr lang="en">
                <a:solidFill>
                  <a:srgbClr val="000000"/>
                </a:solidFill>
              </a:rPr>
              <a:t>collRef.</a:t>
            </a:r>
            <a:r>
              <a:rPr lang="en">
                <a:solidFill>
                  <a:srgbClr val="000000"/>
                </a:solidFill>
                <a:highlight>
                  <a:srgbClr val="FFCA28"/>
                </a:highlight>
              </a:rPr>
              <a:t>add</a:t>
            </a:r>
            <a:r>
              <a:rPr lang="en">
                <a:solidFill>
                  <a:srgbClr val="000000"/>
                </a:solidFill>
              </a:rPr>
              <a:t>({ </a:t>
            </a:r>
            <a:endParaRPr>
              <a:solidFill>
                <a:srgbClr val="000000"/>
              </a:solidFill>
            </a:endParaRPr>
          </a:p>
          <a:p>
            <a:pPr indent="0" lvl="0" marL="457200" rtl="0" algn="l">
              <a:spcBef>
                <a:spcPts val="0"/>
              </a:spcBef>
              <a:spcAft>
                <a:spcPts val="0"/>
              </a:spcAft>
              <a:buNone/>
            </a:pPr>
            <a:r>
              <a:rPr lang="en">
                <a:solidFill>
                  <a:srgbClr val="000000"/>
                </a:solidFill>
              </a:rPr>
              <a:t>key: value, </a:t>
            </a:r>
            <a:endParaRPr>
              <a:solidFill>
                <a:srgbClr val="000000"/>
              </a:solidFill>
            </a:endParaRPr>
          </a:p>
          <a:p>
            <a:pPr indent="0" lvl="0" marL="457200" rtl="0" algn="l">
              <a:spcBef>
                <a:spcPts val="0"/>
              </a:spcBef>
              <a:spcAft>
                <a:spcPts val="0"/>
              </a:spcAft>
              <a:buNone/>
            </a:pPr>
            <a:r>
              <a:rPr lang="en">
                <a:solidFill>
                  <a:srgbClr val="000000"/>
                </a:solidFill>
              </a:rPr>
              <a:t>key:</a:t>
            </a:r>
            <a:r>
              <a:rPr lang="en">
                <a:solidFill>
                  <a:srgbClr val="000000"/>
                </a:solidFill>
              </a:rPr>
              <a:t> </a:t>
            </a:r>
            <a:r>
              <a:rPr lang="en">
                <a:solidFill>
                  <a:srgbClr val="000000"/>
                </a:solidFill>
              </a:rPr>
              <a:t>value,</a:t>
            </a:r>
            <a:endParaRPr>
              <a:solidFill>
                <a:srgbClr val="000000"/>
              </a:solidFill>
            </a:endParaRPr>
          </a:p>
          <a:p>
            <a:pPr indent="0" lvl="0" marL="457200" rtl="0" algn="l">
              <a:spcBef>
                <a:spcPts val="0"/>
              </a:spcBef>
              <a:spcAft>
                <a:spcPts val="0"/>
              </a:spcAft>
              <a:buNone/>
            </a:pPr>
            <a:r>
              <a:rPr lang="en">
                <a:solidFill>
                  <a:srgbClr val="000000"/>
                </a:solidFill>
              </a:rPr>
              <a:t>...</a:t>
            </a:r>
            <a:endParaRPr>
              <a:solidFill>
                <a:srgbClr val="000000"/>
              </a:solidFill>
            </a:endParaRPr>
          </a:p>
          <a:p>
            <a:pPr indent="0" lvl="0" marL="0" rtl="0" algn="l">
              <a:spcBef>
                <a:spcPts val="0"/>
              </a:spcBef>
              <a:spcAft>
                <a:spcPts val="0"/>
              </a:spcAft>
              <a:buNone/>
            </a:pPr>
            <a:r>
              <a:rPr lang="en">
                <a:solidFill>
                  <a:srgbClr val="000000"/>
                </a:solidFill>
              </a:rPr>
              <a:t>});</a:t>
            </a:r>
            <a:endParaRPr>
              <a:solidFill>
                <a:srgbClr val="000000"/>
              </a:solidFill>
            </a:endParaRPr>
          </a:p>
        </p:txBody>
      </p:sp>
      <p:sp>
        <p:nvSpPr>
          <p:cNvPr id="322" name="Google Shape;322;p53"/>
          <p:cNvSpPr/>
          <p:nvPr/>
        </p:nvSpPr>
        <p:spPr>
          <a:xfrm>
            <a:off x="311700" y="309725"/>
            <a:ext cx="831300" cy="843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2</a:t>
            </a:r>
            <a:endParaRPr b="1" sz="3600">
              <a:solidFill>
                <a:srgbClr val="FFFFFF"/>
              </a:solidFill>
              <a:latin typeface="Roboto"/>
              <a:ea typeface="Roboto"/>
              <a:cs typeface="Roboto"/>
              <a:sym typeface="Roboto"/>
            </a:endParaRPr>
          </a:p>
        </p:txBody>
      </p:sp>
      <p:sp>
        <p:nvSpPr>
          <p:cNvPr id="323" name="Google Shape;323;p53"/>
          <p:cNvSpPr txBox="1"/>
          <p:nvPr>
            <p:ph idx="1" type="body"/>
          </p:nvPr>
        </p:nvSpPr>
        <p:spPr>
          <a:xfrm>
            <a:off x="3389250" y="1268963"/>
            <a:ext cx="23655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await </a:t>
            </a:r>
            <a:r>
              <a:rPr lang="en">
                <a:solidFill>
                  <a:srgbClr val="000000"/>
                </a:solidFill>
              </a:rPr>
              <a:t>docR</a:t>
            </a:r>
            <a:r>
              <a:rPr lang="en">
                <a:solidFill>
                  <a:srgbClr val="000000"/>
                </a:solidFill>
              </a:rPr>
              <a:t>ef.</a:t>
            </a:r>
            <a:r>
              <a:rPr lang="en">
                <a:solidFill>
                  <a:srgbClr val="000000"/>
                </a:solidFill>
                <a:highlight>
                  <a:srgbClr val="FFCA28"/>
                </a:highlight>
              </a:rPr>
              <a:t>set</a:t>
            </a:r>
            <a:r>
              <a:rPr lang="en">
                <a:solidFill>
                  <a:srgbClr val="000000"/>
                </a:solidFill>
              </a:rPr>
              <a:t>({ </a:t>
            </a:r>
            <a:endParaRPr>
              <a:solidFill>
                <a:srgbClr val="000000"/>
              </a:solidFill>
            </a:endParaRPr>
          </a:p>
          <a:p>
            <a:pPr indent="0" lvl="0" marL="457200" rtl="0" algn="l">
              <a:spcBef>
                <a:spcPts val="0"/>
              </a:spcBef>
              <a:spcAft>
                <a:spcPts val="0"/>
              </a:spcAft>
              <a:buNone/>
            </a:pPr>
            <a:r>
              <a:rPr lang="en">
                <a:solidFill>
                  <a:srgbClr val="000000"/>
                </a:solidFill>
              </a:rPr>
              <a:t>key: value, </a:t>
            </a:r>
            <a:endParaRPr>
              <a:solidFill>
                <a:srgbClr val="000000"/>
              </a:solidFill>
            </a:endParaRPr>
          </a:p>
          <a:p>
            <a:pPr indent="0" lvl="0" marL="457200" rtl="0" algn="l">
              <a:spcBef>
                <a:spcPts val="0"/>
              </a:spcBef>
              <a:spcAft>
                <a:spcPts val="0"/>
              </a:spcAft>
              <a:buNone/>
            </a:pPr>
            <a:r>
              <a:rPr lang="en">
                <a:solidFill>
                  <a:srgbClr val="000000"/>
                </a:solidFill>
              </a:rPr>
              <a:t>key: value,</a:t>
            </a:r>
            <a:endParaRPr>
              <a:solidFill>
                <a:srgbClr val="000000"/>
              </a:solidFill>
            </a:endParaRPr>
          </a:p>
          <a:p>
            <a:pPr indent="0" lvl="0" marL="457200" rtl="0" algn="l">
              <a:spcBef>
                <a:spcPts val="0"/>
              </a:spcBef>
              <a:spcAft>
                <a:spcPts val="0"/>
              </a:spcAft>
              <a:buNone/>
            </a:pPr>
            <a:r>
              <a:rPr lang="en">
                <a:solidFill>
                  <a:srgbClr val="000000"/>
                </a:solidFill>
              </a:rPr>
              <a:t>...</a:t>
            </a:r>
            <a:endParaRPr>
              <a:solidFill>
                <a:srgbClr val="000000"/>
              </a:solidFill>
            </a:endParaRPr>
          </a:p>
          <a:p>
            <a:pPr indent="0" lvl="0" marL="0" rtl="0" algn="l">
              <a:spcBef>
                <a:spcPts val="0"/>
              </a:spcBef>
              <a:spcAft>
                <a:spcPts val="0"/>
              </a:spcAft>
              <a:buNone/>
            </a:pPr>
            <a:r>
              <a:rPr lang="en">
                <a:solidFill>
                  <a:srgbClr val="000000"/>
                </a:solidFill>
              </a:rPr>
              <a:t> }, { merge: true });</a:t>
            </a:r>
            <a:endParaRPr>
              <a:solidFill>
                <a:srgbClr val="000000"/>
              </a:solidFill>
            </a:endParaRPr>
          </a:p>
        </p:txBody>
      </p:sp>
      <p:sp>
        <p:nvSpPr>
          <p:cNvPr id="324" name="Google Shape;324;p53"/>
          <p:cNvSpPr txBox="1"/>
          <p:nvPr>
            <p:ph idx="1" type="body"/>
          </p:nvPr>
        </p:nvSpPr>
        <p:spPr>
          <a:xfrm>
            <a:off x="311900" y="3253200"/>
            <a:ext cx="23655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Creates an ID for a new document and adds the document to the database</a:t>
            </a:r>
            <a:endParaRPr/>
          </a:p>
        </p:txBody>
      </p:sp>
      <p:sp>
        <p:nvSpPr>
          <p:cNvPr id="325" name="Google Shape;325;p53"/>
          <p:cNvSpPr txBox="1"/>
          <p:nvPr>
            <p:ph idx="1" type="body"/>
          </p:nvPr>
        </p:nvSpPr>
        <p:spPr>
          <a:xfrm>
            <a:off x="3389250" y="3253200"/>
            <a:ext cx="23655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Creates/overwrites document. Merging avoids overwriting existing data.</a:t>
            </a:r>
            <a:endParaRPr/>
          </a:p>
        </p:txBody>
      </p:sp>
      <p:sp>
        <p:nvSpPr>
          <p:cNvPr id="326" name="Google Shape;326;p53"/>
          <p:cNvSpPr/>
          <p:nvPr/>
        </p:nvSpPr>
        <p:spPr>
          <a:xfrm>
            <a:off x="6466725" y="1268888"/>
            <a:ext cx="2365500" cy="189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3"/>
          <p:cNvSpPr txBox="1"/>
          <p:nvPr>
            <p:ph idx="1" type="body"/>
          </p:nvPr>
        </p:nvSpPr>
        <p:spPr>
          <a:xfrm>
            <a:off x="6466800" y="1268950"/>
            <a:ext cx="23655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000000"/>
                </a:solidFill>
              </a:rPr>
              <a:t>await </a:t>
            </a:r>
            <a:r>
              <a:rPr lang="en" sz="1700">
                <a:solidFill>
                  <a:srgbClr val="000000"/>
                </a:solidFill>
              </a:rPr>
              <a:t>docRef.</a:t>
            </a:r>
            <a:r>
              <a:rPr lang="en" sz="1700">
                <a:solidFill>
                  <a:srgbClr val="000000"/>
                </a:solidFill>
                <a:highlight>
                  <a:srgbClr val="FFCA28"/>
                </a:highlight>
              </a:rPr>
              <a:t>update</a:t>
            </a:r>
            <a:r>
              <a:rPr lang="en" sz="1700">
                <a:solidFill>
                  <a:srgbClr val="000000"/>
                </a:solidFill>
              </a:rPr>
              <a:t>({ </a:t>
            </a:r>
            <a:endParaRPr sz="1700">
              <a:solidFill>
                <a:srgbClr val="000000"/>
              </a:solidFill>
            </a:endParaRPr>
          </a:p>
          <a:p>
            <a:pPr indent="0" lvl="0" marL="457200" rtl="0" algn="l">
              <a:spcBef>
                <a:spcPts val="0"/>
              </a:spcBef>
              <a:spcAft>
                <a:spcPts val="0"/>
              </a:spcAft>
              <a:buNone/>
            </a:pPr>
            <a:r>
              <a:rPr lang="en" sz="1700">
                <a:solidFill>
                  <a:srgbClr val="000000"/>
                </a:solidFill>
              </a:rPr>
              <a:t>key: newValue, </a:t>
            </a:r>
            <a:endParaRPr sz="1700">
              <a:solidFill>
                <a:srgbClr val="000000"/>
              </a:solidFill>
            </a:endParaRPr>
          </a:p>
          <a:p>
            <a:pPr indent="0" lvl="0" marL="457200" rtl="0" algn="l">
              <a:spcBef>
                <a:spcPts val="0"/>
              </a:spcBef>
              <a:spcAft>
                <a:spcPts val="0"/>
              </a:spcAft>
              <a:buNone/>
            </a:pPr>
            <a:r>
              <a:rPr lang="en" sz="1700">
                <a:solidFill>
                  <a:srgbClr val="000000"/>
                </a:solidFill>
              </a:rPr>
              <a:t>key: newValue,</a:t>
            </a:r>
            <a:endParaRPr sz="1700">
              <a:solidFill>
                <a:srgbClr val="000000"/>
              </a:solidFill>
            </a:endParaRPr>
          </a:p>
          <a:p>
            <a:pPr indent="0" lvl="0" marL="457200" rtl="0" algn="l">
              <a:spcBef>
                <a:spcPts val="0"/>
              </a:spcBef>
              <a:spcAft>
                <a:spcPts val="0"/>
              </a:spcAft>
              <a:buNone/>
            </a:pPr>
            <a:r>
              <a:rPr lang="en" sz="1700">
                <a:solidFill>
                  <a:srgbClr val="000000"/>
                </a:solidFill>
              </a:rPr>
              <a:t>...</a:t>
            </a:r>
            <a:endParaRPr sz="1700">
              <a:solidFill>
                <a:srgbClr val="000000"/>
              </a:solidFill>
            </a:endParaRPr>
          </a:p>
          <a:p>
            <a:pPr indent="0" lvl="0" marL="0" rtl="0" algn="l">
              <a:spcBef>
                <a:spcPts val="0"/>
              </a:spcBef>
              <a:spcAft>
                <a:spcPts val="0"/>
              </a:spcAft>
              <a:buNone/>
            </a:pPr>
            <a:r>
              <a:rPr lang="en" sz="1700">
                <a:solidFill>
                  <a:srgbClr val="000000"/>
                </a:solidFill>
              </a:rPr>
              <a:t>});</a:t>
            </a:r>
            <a:endParaRPr sz="1700">
              <a:solidFill>
                <a:srgbClr val="000000"/>
              </a:solidFill>
            </a:endParaRPr>
          </a:p>
        </p:txBody>
      </p:sp>
      <p:sp>
        <p:nvSpPr>
          <p:cNvPr id="328" name="Google Shape;328;p53"/>
          <p:cNvSpPr txBox="1"/>
          <p:nvPr>
            <p:ph idx="1" type="body"/>
          </p:nvPr>
        </p:nvSpPr>
        <p:spPr>
          <a:xfrm>
            <a:off x="6466725" y="3274613"/>
            <a:ext cx="23655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Updates values of the specified keys. </a:t>
            </a:r>
            <a:r>
              <a:rPr lang="en" sz="1400"/>
              <a:t>*Check docs to see how to update nested fields + additional shortcuts!</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4"/>
          <p:cNvSpPr/>
          <p:nvPr/>
        </p:nvSpPr>
        <p:spPr>
          <a:xfrm>
            <a:off x="3857625" y="1684700"/>
            <a:ext cx="4894800" cy="189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4"/>
          <p:cNvSpPr txBox="1"/>
          <p:nvPr>
            <p:ph idx="1" type="body"/>
          </p:nvPr>
        </p:nvSpPr>
        <p:spPr>
          <a:xfrm>
            <a:off x="3857625" y="1684700"/>
            <a:ext cx="50949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docRef.</a:t>
            </a:r>
            <a:r>
              <a:rPr lang="en">
                <a:solidFill>
                  <a:srgbClr val="000000"/>
                </a:solidFill>
                <a:highlight>
                  <a:srgbClr val="FFCA28"/>
                </a:highlight>
              </a:rPr>
              <a:t>update</a:t>
            </a:r>
            <a:r>
              <a:rPr lang="en">
                <a:solidFill>
                  <a:srgbClr val="000000"/>
                </a:solidFill>
              </a:rPr>
              <a:t>({</a:t>
            </a:r>
            <a:endParaRPr>
              <a:solidFill>
                <a:srgbClr val="000000"/>
              </a:solidFill>
            </a:endParaRPr>
          </a:p>
          <a:p>
            <a:pPr indent="0" lvl="0" marL="0" rtl="0" algn="l">
              <a:spcBef>
                <a:spcPts val="0"/>
              </a:spcBef>
              <a:spcAft>
                <a:spcPts val="0"/>
              </a:spcAft>
              <a:buNone/>
            </a:pPr>
            <a:r>
              <a:rPr lang="en">
                <a:solidFill>
                  <a:srgbClr val="000000"/>
                </a:solidFill>
              </a:rPr>
              <a:t>	key: </a:t>
            </a:r>
            <a:r>
              <a:rPr lang="en">
                <a:solidFill>
                  <a:srgbClr val="000000"/>
                </a:solidFill>
                <a:highlight>
                  <a:srgbClr val="FFCA28"/>
                </a:highlight>
              </a:rPr>
              <a:t>firebase.firestore.FieldValue.delete</a:t>
            </a:r>
            <a:r>
              <a:rPr lang="en">
                <a:solidFill>
                  <a:srgbClr val="000000"/>
                </a:solidFill>
              </a:rPr>
              <a:t>()</a:t>
            </a:r>
            <a:r>
              <a:rPr lang="en">
                <a:solidFill>
                  <a:srgbClr val="000000"/>
                </a:solidFill>
              </a:rPr>
              <a:t>;</a:t>
            </a:r>
            <a:endParaRPr>
              <a:solidFill>
                <a:srgbClr val="000000"/>
              </a:solidFill>
            </a:endParaRPr>
          </a:p>
          <a:p>
            <a:pPr indent="0" lvl="0" marL="0" rtl="0" algn="l">
              <a:spcBef>
                <a:spcPts val="0"/>
              </a:spcBef>
              <a:spcAft>
                <a:spcPts val="0"/>
              </a:spcAft>
              <a:buNone/>
            </a:pPr>
            <a:r>
              <a:rPr lang="en">
                <a:solidFill>
                  <a:srgbClr val="000000"/>
                </a:solidFill>
              </a:rPr>
              <a:t>});</a:t>
            </a:r>
            <a:endParaRPr>
              <a:solidFill>
                <a:srgbClr val="000000"/>
              </a:solidFill>
            </a:endParaRPr>
          </a:p>
        </p:txBody>
      </p:sp>
      <p:sp>
        <p:nvSpPr>
          <p:cNvPr id="335" name="Google Shape;335;p54"/>
          <p:cNvSpPr/>
          <p:nvPr/>
        </p:nvSpPr>
        <p:spPr>
          <a:xfrm>
            <a:off x="867375" y="1685575"/>
            <a:ext cx="2365500" cy="189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4"/>
          <p:cNvSpPr txBox="1"/>
          <p:nvPr>
            <p:ph type="title"/>
          </p:nvPr>
        </p:nvSpPr>
        <p:spPr>
          <a:xfrm>
            <a:off x="1209700" y="445025"/>
            <a:ext cx="74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 a Manipulation on that Reference</a:t>
            </a:r>
            <a:endParaRPr/>
          </a:p>
        </p:txBody>
      </p:sp>
      <p:sp>
        <p:nvSpPr>
          <p:cNvPr id="337" name="Google Shape;337;p54"/>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
        <p:nvSpPr>
          <p:cNvPr id="338" name="Google Shape;338;p54"/>
          <p:cNvSpPr txBox="1"/>
          <p:nvPr>
            <p:ph idx="1" type="body"/>
          </p:nvPr>
        </p:nvSpPr>
        <p:spPr>
          <a:xfrm>
            <a:off x="867450" y="1685638"/>
            <a:ext cx="23655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000000"/>
                </a:solidFill>
              </a:rPr>
              <a:t>await doc</a:t>
            </a:r>
            <a:r>
              <a:rPr lang="en" sz="1700">
                <a:solidFill>
                  <a:srgbClr val="000000"/>
                </a:solidFill>
              </a:rPr>
              <a:t>Ref.</a:t>
            </a:r>
            <a:r>
              <a:rPr lang="en" sz="1700">
                <a:solidFill>
                  <a:srgbClr val="000000"/>
                </a:solidFill>
                <a:highlight>
                  <a:srgbClr val="FFCA28"/>
                </a:highlight>
              </a:rPr>
              <a:t>delete</a:t>
            </a:r>
            <a:r>
              <a:rPr lang="en" sz="1700">
                <a:solidFill>
                  <a:srgbClr val="000000"/>
                </a:solidFill>
              </a:rPr>
              <a:t>();</a:t>
            </a:r>
            <a:endParaRPr sz="1700">
              <a:solidFill>
                <a:srgbClr val="000000"/>
              </a:solidFill>
            </a:endParaRPr>
          </a:p>
        </p:txBody>
      </p:sp>
      <p:sp>
        <p:nvSpPr>
          <p:cNvPr id="339" name="Google Shape;339;p54"/>
          <p:cNvSpPr/>
          <p:nvPr/>
        </p:nvSpPr>
        <p:spPr>
          <a:xfrm>
            <a:off x="311700" y="309725"/>
            <a:ext cx="831300" cy="843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2</a:t>
            </a:r>
            <a:endParaRPr b="1" sz="3600">
              <a:solidFill>
                <a:srgbClr val="FFFFFF"/>
              </a:solidFill>
              <a:latin typeface="Roboto"/>
              <a:ea typeface="Roboto"/>
              <a:cs typeface="Roboto"/>
              <a:sym typeface="Roboto"/>
            </a:endParaRPr>
          </a:p>
        </p:txBody>
      </p:sp>
      <p:sp>
        <p:nvSpPr>
          <p:cNvPr id="340" name="Google Shape;340;p54"/>
          <p:cNvSpPr txBox="1"/>
          <p:nvPr>
            <p:ph idx="1" type="body"/>
          </p:nvPr>
        </p:nvSpPr>
        <p:spPr>
          <a:xfrm>
            <a:off x="0" y="3691300"/>
            <a:ext cx="41004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Deletes entire document.</a:t>
            </a:r>
            <a:endParaRPr/>
          </a:p>
        </p:txBody>
      </p:sp>
      <p:sp>
        <p:nvSpPr>
          <p:cNvPr id="341" name="Google Shape;341;p54"/>
          <p:cNvSpPr txBox="1"/>
          <p:nvPr>
            <p:ph idx="1" type="body"/>
          </p:nvPr>
        </p:nvSpPr>
        <p:spPr>
          <a:xfrm>
            <a:off x="4467225" y="3690388"/>
            <a:ext cx="36756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Deletes specific field.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Are</a:t>
            </a:r>
            <a:endParaRPr/>
          </a:p>
        </p:txBody>
      </p:sp>
      <p:sp>
        <p:nvSpPr>
          <p:cNvPr id="118" name="Google Shape;11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Single view with no storage</a:t>
            </a:r>
            <a:endParaRPr/>
          </a:p>
          <a:p>
            <a:pPr indent="-342900" lvl="0" marL="457200" rtl="0" algn="l">
              <a:spcBef>
                <a:spcPts val="0"/>
              </a:spcBef>
              <a:spcAft>
                <a:spcPts val="0"/>
              </a:spcAft>
              <a:buSzPts val="1800"/>
              <a:buAutoNum type="arabicPeriod"/>
            </a:pPr>
            <a:r>
              <a:rPr lang="en"/>
              <a:t>Single view with local storage</a:t>
            </a:r>
            <a:endParaRPr/>
          </a:p>
          <a:p>
            <a:pPr indent="-342900" lvl="0" marL="457200" rtl="0" algn="l">
              <a:spcBef>
                <a:spcPts val="0"/>
              </a:spcBef>
              <a:spcAft>
                <a:spcPts val="0"/>
              </a:spcAft>
              <a:buSzPts val="1800"/>
              <a:buAutoNum type="arabicPeriod"/>
            </a:pPr>
            <a:r>
              <a:rPr lang="en"/>
              <a:t>Multiple view with local storage</a:t>
            </a:r>
            <a:endParaRPr/>
          </a:p>
          <a:p>
            <a:pPr indent="-342900" lvl="0" marL="457200" rtl="0" algn="l">
              <a:spcBef>
                <a:spcPts val="0"/>
              </a:spcBef>
              <a:spcAft>
                <a:spcPts val="0"/>
              </a:spcAft>
              <a:buSzPts val="1800"/>
              <a:buAutoNum type="arabicPeriod"/>
            </a:pPr>
            <a:r>
              <a:rPr lang="en"/>
              <a:t>Multiple view with networking</a:t>
            </a:r>
            <a:endParaRPr/>
          </a:p>
        </p:txBody>
      </p:sp>
      <p:sp>
        <p:nvSpPr>
          <p:cNvPr id="119" name="Google Shape;119;p28"/>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Lecture 5A</a:t>
            </a:r>
            <a:r>
              <a:rPr lang="en">
                <a:solidFill>
                  <a:srgbClr val="FFCA28"/>
                </a:solidFill>
                <a:latin typeface="Roboto"/>
                <a:ea typeface="Roboto"/>
                <a:cs typeface="Roboto"/>
                <a:sym typeface="Roboto"/>
              </a:rPr>
              <a:t> </a:t>
            </a:r>
            <a:r>
              <a:rPr lang="en">
                <a:solidFill>
                  <a:srgbClr val="FFFFFF"/>
                </a:solidFill>
                <a:latin typeface="Roboto"/>
                <a:ea typeface="Roboto"/>
                <a:cs typeface="Roboto"/>
                <a:sym typeface="Roboto"/>
              </a:rPr>
              <a:t> </a:t>
            </a:r>
            <a:endParaRPr b="1" sz="13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5"/>
          <p:cNvSpPr/>
          <p:nvPr/>
        </p:nvSpPr>
        <p:spPr>
          <a:xfrm>
            <a:off x="3459150" y="1684763"/>
            <a:ext cx="5529000" cy="189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5"/>
          <p:cNvSpPr txBox="1"/>
          <p:nvPr>
            <p:ph idx="1" type="body"/>
          </p:nvPr>
        </p:nvSpPr>
        <p:spPr>
          <a:xfrm>
            <a:off x="3459150" y="1684763"/>
            <a:ext cx="55290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000000"/>
                </a:solidFill>
              </a:rPr>
              <a:t>let docs = </a:t>
            </a:r>
            <a:r>
              <a:rPr lang="en" sz="1700">
                <a:solidFill>
                  <a:srgbClr val="000000"/>
                </a:solidFill>
              </a:rPr>
              <a:t>await collRef.</a:t>
            </a:r>
            <a:r>
              <a:rPr lang="en" sz="1700">
                <a:solidFill>
                  <a:srgbClr val="000000"/>
                </a:solidFill>
                <a:highlight>
                  <a:srgbClr val="FFCA28"/>
                </a:highlight>
              </a:rPr>
              <a:t>where</a:t>
            </a:r>
            <a:r>
              <a:rPr lang="en" sz="1700">
                <a:solidFill>
                  <a:srgbClr val="000000"/>
                </a:solidFill>
              </a:rPr>
              <a:t>(“key”, “==”, “value”).get();</a:t>
            </a:r>
            <a:endParaRPr sz="1700">
              <a:solidFill>
                <a:srgbClr val="000000"/>
              </a:solidFill>
            </a:endParaRPr>
          </a:p>
          <a:p>
            <a:pPr indent="0" lvl="0" marL="0" rtl="0" algn="l">
              <a:spcBef>
                <a:spcPts val="0"/>
              </a:spcBef>
              <a:spcAft>
                <a:spcPts val="0"/>
              </a:spcAft>
              <a:buNone/>
            </a:pPr>
            <a:r>
              <a:rPr lang="en" sz="1700">
                <a:solidFill>
                  <a:srgbClr val="000000"/>
                </a:solidFill>
              </a:rPr>
              <a:t>docs.forEach((doc) =&gt; console.log(doc.data));</a:t>
            </a:r>
            <a:endParaRPr sz="1700">
              <a:solidFill>
                <a:srgbClr val="000000"/>
              </a:solidFill>
            </a:endParaRPr>
          </a:p>
          <a:p>
            <a:pPr indent="0" lvl="0" marL="0" rtl="0" algn="l">
              <a:spcBef>
                <a:spcPts val="0"/>
              </a:spcBef>
              <a:spcAft>
                <a:spcPts val="0"/>
              </a:spcAft>
              <a:buNone/>
            </a:pPr>
            <a:r>
              <a:t/>
            </a:r>
            <a:endParaRPr sz="1700">
              <a:solidFill>
                <a:srgbClr val="000000"/>
              </a:solidFill>
            </a:endParaRPr>
          </a:p>
          <a:p>
            <a:pPr indent="0" lvl="0" marL="0" rtl="0" algn="l">
              <a:spcBef>
                <a:spcPts val="0"/>
              </a:spcBef>
              <a:spcAft>
                <a:spcPts val="0"/>
              </a:spcAft>
              <a:buClr>
                <a:schemeClr val="dk1"/>
              </a:buClr>
              <a:buSzPts val="1100"/>
              <a:buFont typeface="Arial"/>
              <a:buNone/>
            </a:pPr>
            <a:r>
              <a:rPr lang="en" sz="1700">
                <a:solidFill>
                  <a:schemeClr val="dk1"/>
                </a:solidFill>
              </a:rPr>
              <a:t>let docs = await collRef.</a:t>
            </a:r>
            <a:r>
              <a:rPr lang="en" sz="1700">
                <a:solidFill>
                  <a:schemeClr val="dk1"/>
                </a:solidFill>
                <a:highlight>
                  <a:srgbClr val="FFCA28"/>
                </a:highlight>
              </a:rPr>
              <a:t>get</a:t>
            </a:r>
            <a:r>
              <a:rPr lang="en" sz="1700">
                <a:solidFill>
                  <a:schemeClr val="dk1"/>
                </a:solidFill>
              </a:rPr>
              <a:t>();</a:t>
            </a:r>
            <a:endParaRPr sz="1700">
              <a:solidFill>
                <a:schemeClr val="dk1"/>
              </a:solidFill>
            </a:endParaRPr>
          </a:p>
          <a:p>
            <a:pPr indent="0" lvl="0" marL="0" rtl="0" algn="l">
              <a:spcBef>
                <a:spcPts val="0"/>
              </a:spcBef>
              <a:spcAft>
                <a:spcPts val="0"/>
              </a:spcAft>
              <a:buNone/>
            </a:pPr>
            <a:r>
              <a:rPr lang="en" sz="1700">
                <a:solidFill>
                  <a:schemeClr val="dk1"/>
                </a:solidFill>
              </a:rPr>
              <a:t>docs.forEach((doc) =&gt; console.log(doc.data));</a:t>
            </a:r>
            <a:endParaRPr sz="1700">
              <a:solidFill>
                <a:srgbClr val="000000"/>
              </a:solidFill>
            </a:endParaRPr>
          </a:p>
        </p:txBody>
      </p:sp>
      <p:sp>
        <p:nvSpPr>
          <p:cNvPr id="348" name="Google Shape;348;p55"/>
          <p:cNvSpPr/>
          <p:nvPr/>
        </p:nvSpPr>
        <p:spPr>
          <a:xfrm>
            <a:off x="155850" y="1684688"/>
            <a:ext cx="3077400" cy="189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5"/>
          <p:cNvSpPr txBox="1"/>
          <p:nvPr>
            <p:ph idx="1" type="body"/>
          </p:nvPr>
        </p:nvSpPr>
        <p:spPr>
          <a:xfrm>
            <a:off x="155925" y="1684763"/>
            <a:ext cx="30774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let doc = </a:t>
            </a:r>
            <a:r>
              <a:rPr lang="en">
                <a:solidFill>
                  <a:srgbClr val="000000"/>
                </a:solidFill>
              </a:rPr>
              <a:t>await docRef.</a:t>
            </a:r>
            <a:r>
              <a:rPr lang="en">
                <a:solidFill>
                  <a:srgbClr val="000000"/>
                </a:solidFill>
                <a:highlight>
                  <a:srgbClr val="FFCA28"/>
                </a:highlight>
              </a:rPr>
              <a:t>get</a:t>
            </a:r>
            <a:r>
              <a:rPr lang="en">
                <a:solidFill>
                  <a:srgbClr val="000000"/>
                </a:solidFill>
              </a:rPr>
              <a:t>();</a:t>
            </a:r>
            <a:endParaRPr>
              <a:solidFill>
                <a:srgbClr val="000000"/>
              </a:solidFill>
            </a:endParaRPr>
          </a:p>
          <a:p>
            <a:pPr indent="0" lvl="0" marL="0" rtl="0" algn="l">
              <a:spcBef>
                <a:spcPts val="0"/>
              </a:spcBef>
              <a:spcAft>
                <a:spcPts val="0"/>
              </a:spcAft>
              <a:buNone/>
            </a:pPr>
            <a:r>
              <a:rPr lang="en">
                <a:solidFill>
                  <a:srgbClr val="000000"/>
                </a:solidFill>
              </a:rPr>
              <a:t>if(doc.exists) {</a:t>
            </a:r>
            <a:endParaRPr>
              <a:solidFill>
                <a:srgbClr val="000000"/>
              </a:solidFill>
            </a:endParaRPr>
          </a:p>
          <a:p>
            <a:pPr indent="0" lvl="0" marL="0" rtl="0" algn="l">
              <a:spcBef>
                <a:spcPts val="0"/>
              </a:spcBef>
              <a:spcAft>
                <a:spcPts val="0"/>
              </a:spcAft>
              <a:buNone/>
            </a:pPr>
            <a:r>
              <a:rPr lang="en">
                <a:solidFill>
                  <a:srgbClr val="000000"/>
                </a:solidFill>
              </a:rPr>
              <a:t>	console.log(</a:t>
            </a:r>
            <a:r>
              <a:rPr lang="en">
                <a:solidFill>
                  <a:srgbClr val="000000"/>
                </a:solidFill>
                <a:highlight>
                  <a:srgbClr val="FFCA28"/>
                </a:highlight>
              </a:rPr>
              <a:t>doc.data</a:t>
            </a:r>
            <a:r>
              <a:rPr lang="en">
                <a:solidFill>
                  <a:srgbClr val="000000"/>
                </a:solidFill>
              </a:rPr>
              <a:t>)</a:t>
            </a:r>
            <a:endParaRPr>
              <a:solidFill>
                <a:srgbClr val="000000"/>
              </a:solidFill>
            </a:endParaRPr>
          </a:p>
          <a:p>
            <a:pPr indent="0" lvl="0" marL="0" rtl="0" algn="l">
              <a:spcBef>
                <a:spcPts val="0"/>
              </a:spcBef>
              <a:spcAft>
                <a:spcPts val="0"/>
              </a:spcAft>
              <a:buNone/>
            </a:pPr>
            <a:r>
              <a:rPr lang="en">
                <a:solidFill>
                  <a:srgbClr val="000000"/>
                </a:solidFill>
              </a:rPr>
              <a:t>}</a:t>
            </a:r>
            <a:endParaRPr>
              <a:solidFill>
                <a:srgbClr val="000000"/>
              </a:solidFill>
            </a:endParaRPr>
          </a:p>
        </p:txBody>
      </p:sp>
      <p:sp>
        <p:nvSpPr>
          <p:cNvPr id="350" name="Google Shape;350;p55"/>
          <p:cNvSpPr txBox="1"/>
          <p:nvPr>
            <p:ph type="title"/>
          </p:nvPr>
        </p:nvSpPr>
        <p:spPr>
          <a:xfrm>
            <a:off x="1209700" y="445025"/>
            <a:ext cx="74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from</a:t>
            </a:r>
            <a:r>
              <a:rPr lang="en"/>
              <a:t> that Reference</a:t>
            </a:r>
            <a:endParaRPr/>
          </a:p>
        </p:txBody>
      </p:sp>
      <p:sp>
        <p:nvSpPr>
          <p:cNvPr id="351" name="Google Shape;351;p55"/>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
        <p:nvSpPr>
          <p:cNvPr id="352" name="Google Shape;352;p55"/>
          <p:cNvSpPr/>
          <p:nvPr/>
        </p:nvSpPr>
        <p:spPr>
          <a:xfrm>
            <a:off x="311700" y="309725"/>
            <a:ext cx="831300" cy="843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3</a:t>
            </a:r>
            <a:endParaRPr b="1" sz="3600">
              <a:solidFill>
                <a:srgbClr val="FFFFFF"/>
              </a:solidFill>
              <a:latin typeface="Roboto"/>
              <a:ea typeface="Roboto"/>
              <a:cs typeface="Roboto"/>
              <a:sym typeface="Roboto"/>
            </a:endParaRPr>
          </a:p>
        </p:txBody>
      </p:sp>
      <p:sp>
        <p:nvSpPr>
          <p:cNvPr id="353" name="Google Shape;353;p55"/>
          <p:cNvSpPr txBox="1"/>
          <p:nvPr>
            <p:ph idx="1" type="body"/>
          </p:nvPr>
        </p:nvSpPr>
        <p:spPr>
          <a:xfrm>
            <a:off x="156050" y="3668988"/>
            <a:ext cx="30774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 content of document.</a:t>
            </a:r>
            <a:endParaRPr/>
          </a:p>
        </p:txBody>
      </p:sp>
      <p:sp>
        <p:nvSpPr>
          <p:cNvPr id="354" name="Google Shape;354;p55"/>
          <p:cNvSpPr txBox="1"/>
          <p:nvPr>
            <p:ph idx="1" type="body"/>
          </p:nvPr>
        </p:nvSpPr>
        <p:spPr>
          <a:xfrm>
            <a:off x="3459150" y="3669013"/>
            <a:ext cx="55290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 multiple/all documents in a collection.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6"/>
          <p:cNvSpPr/>
          <p:nvPr/>
        </p:nvSpPr>
        <p:spPr>
          <a:xfrm>
            <a:off x="1807500" y="1384813"/>
            <a:ext cx="5529000" cy="189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6"/>
          <p:cNvSpPr txBox="1"/>
          <p:nvPr>
            <p:ph idx="1" type="body"/>
          </p:nvPr>
        </p:nvSpPr>
        <p:spPr>
          <a:xfrm>
            <a:off x="1807500" y="1384825"/>
            <a:ext cx="55290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000000"/>
                </a:solidFill>
              </a:rPr>
              <a:t>let unsubscribe = docRef.</a:t>
            </a:r>
            <a:r>
              <a:rPr lang="en" sz="1700">
                <a:solidFill>
                  <a:srgbClr val="000000"/>
                </a:solidFill>
                <a:highlight>
                  <a:srgbClr val="FFCA28"/>
                </a:highlight>
              </a:rPr>
              <a:t>onSnapshot</a:t>
            </a:r>
            <a:r>
              <a:rPr lang="en" sz="1700">
                <a:solidFill>
                  <a:srgbClr val="000000"/>
                </a:solidFill>
              </a:rPr>
              <a:t>((doc) =&gt; </a:t>
            </a:r>
            <a:endParaRPr sz="1700">
              <a:solidFill>
                <a:srgbClr val="000000"/>
              </a:solidFill>
            </a:endParaRPr>
          </a:p>
          <a:p>
            <a:pPr indent="457200" lvl="0" marL="0" rtl="0" algn="l">
              <a:spcBef>
                <a:spcPts val="0"/>
              </a:spcBef>
              <a:spcAft>
                <a:spcPts val="0"/>
              </a:spcAft>
              <a:buNone/>
            </a:pPr>
            <a:r>
              <a:rPr lang="en" sz="1700">
                <a:solidFill>
                  <a:srgbClr val="000000"/>
                </a:solidFill>
              </a:rPr>
              <a:t>console.log(doc.data)</a:t>
            </a:r>
            <a:endParaRPr sz="1700">
              <a:solidFill>
                <a:srgbClr val="000000"/>
              </a:solidFill>
            </a:endParaRPr>
          </a:p>
          <a:p>
            <a:pPr indent="0" lvl="0" marL="0" rtl="0" algn="l">
              <a:spcBef>
                <a:spcPts val="0"/>
              </a:spcBef>
              <a:spcAft>
                <a:spcPts val="0"/>
              </a:spcAft>
              <a:buNone/>
            </a:pPr>
            <a:r>
              <a:rPr lang="en" sz="1700">
                <a:solidFill>
                  <a:srgbClr val="000000"/>
                </a:solidFill>
              </a:rPr>
              <a:t>);</a:t>
            </a:r>
            <a:endParaRPr sz="1700">
              <a:solidFill>
                <a:srgbClr val="000000"/>
              </a:solidFill>
            </a:endParaRPr>
          </a:p>
          <a:p>
            <a:pPr indent="0" lvl="0" marL="0" rtl="0" algn="l">
              <a:spcBef>
                <a:spcPts val="0"/>
              </a:spcBef>
              <a:spcAft>
                <a:spcPts val="0"/>
              </a:spcAft>
              <a:buNone/>
            </a:pPr>
            <a:r>
              <a:t/>
            </a:r>
            <a:endParaRPr sz="1700">
              <a:solidFill>
                <a:srgbClr val="000000"/>
              </a:solidFill>
            </a:endParaRPr>
          </a:p>
          <a:p>
            <a:pPr indent="0" lvl="0" marL="0" rtl="0" algn="l">
              <a:spcBef>
                <a:spcPts val="0"/>
              </a:spcBef>
              <a:spcAft>
                <a:spcPts val="0"/>
              </a:spcAft>
              <a:buNone/>
            </a:pPr>
            <a:r>
              <a:rPr lang="en" sz="1700">
                <a:solidFill>
                  <a:srgbClr val="000000"/>
                </a:solidFill>
              </a:rPr>
              <a:t>// Later</a:t>
            </a:r>
            <a:endParaRPr sz="1700">
              <a:solidFill>
                <a:srgbClr val="000000"/>
              </a:solidFill>
            </a:endParaRPr>
          </a:p>
          <a:p>
            <a:pPr indent="0" lvl="0" marL="0" rtl="0" algn="l">
              <a:spcBef>
                <a:spcPts val="0"/>
              </a:spcBef>
              <a:spcAft>
                <a:spcPts val="0"/>
              </a:spcAft>
              <a:buNone/>
            </a:pPr>
            <a:r>
              <a:rPr lang="en" sz="1700">
                <a:solidFill>
                  <a:srgbClr val="000000"/>
                </a:solidFill>
                <a:highlight>
                  <a:srgbClr val="FFCA28"/>
                </a:highlight>
              </a:rPr>
              <a:t>unsubscribe</a:t>
            </a:r>
            <a:r>
              <a:rPr lang="en" sz="1700">
                <a:solidFill>
                  <a:srgbClr val="000000"/>
                </a:solidFill>
              </a:rPr>
              <a:t>();</a:t>
            </a:r>
            <a:endParaRPr sz="1700">
              <a:solidFill>
                <a:srgbClr val="000000"/>
              </a:solidFill>
            </a:endParaRPr>
          </a:p>
        </p:txBody>
      </p:sp>
      <p:sp>
        <p:nvSpPr>
          <p:cNvPr id="361" name="Google Shape;361;p56"/>
          <p:cNvSpPr txBox="1"/>
          <p:nvPr>
            <p:ph type="title"/>
          </p:nvPr>
        </p:nvSpPr>
        <p:spPr>
          <a:xfrm>
            <a:off x="1209700" y="445025"/>
            <a:ext cx="74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from</a:t>
            </a:r>
            <a:r>
              <a:rPr lang="en"/>
              <a:t> that Reference</a:t>
            </a:r>
            <a:endParaRPr/>
          </a:p>
        </p:txBody>
      </p:sp>
      <p:sp>
        <p:nvSpPr>
          <p:cNvPr id="362" name="Google Shape;362;p56"/>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Cloud Firestore Docs</a:t>
            </a:r>
            <a:endParaRPr b="1" sz="1300">
              <a:solidFill>
                <a:srgbClr val="FFCA28"/>
              </a:solidFill>
              <a:latin typeface="Roboto"/>
              <a:ea typeface="Roboto"/>
              <a:cs typeface="Roboto"/>
              <a:sym typeface="Roboto"/>
            </a:endParaRPr>
          </a:p>
        </p:txBody>
      </p:sp>
      <p:sp>
        <p:nvSpPr>
          <p:cNvPr id="363" name="Google Shape;363;p56"/>
          <p:cNvSpPr/>
          <p:nvPr/>
        </p:nvSpPr>
        <p:spPr>
          <a:xfrm>
            <a:off x="311700" y="309725"/>
            <a:ext cx="831300" cy="843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3</a:t>
            </a:r>
            <a:endParaRPr b="1" sz="3600">
              <a:solidFill>
                <a:srgbClr val="FFFFFF"/>
              </a:solidFill>
              <a:latin typeface="Roboto"/>
              <a:ea typeface="Roboto"/>
              <a:cs typeface="Roboto"/>
              <a:sym typeface="Roboto"/>
            </a:endParaRPr>
          </a:p>
        </p:txBody>
      </p:sp>
      <p:sp>
        <p:nvSpPr>
          <p:cNvPr id="364" name="Google Shape;364;p56"/>
          <p:cNvSpPr txBox="1"/>
          <p:nvPr>
            <p:ph idx="1" type="body"/>
          </p:nvPr>
        </p:nvSpPr>
        <p:spPr>
          <a:xfrm>
            <a:off x="1807500" y="3369063"/>
            <a:ext cx="55290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 realtime updates by “listening” to document.</a:t>
            </a:r>
            <a:endParaRPr/>
          </a:p>
          <a:p>
            <a:pPr indent="0" lvl="0" marL="0" rtl="0" algn="ctr">
              <a:spcBef>
                <a:spcPts val="0"/>
              </a:spcBef>
              <a:spcAft>
                <a:spcPts val="0"/>
              </a:spcAft>
              <a:buClr>
                <a:schemeClr val="dk1"/>
              </a:buClr>
              <a:buSzPts val="1100"/>
              <a:buFont typeface="Arial"/>
              <a:buNone/>
            </a:pPr>
            <a:r>
              <a:rPr lang="en" sz="1400"/>
              <a:t>*Check docs to see how to listen to multiple documents + how to detect metachanges!</a:t>
            </a:r>
            <a:endParaRPr sz="1400"/>
          </a:p>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Firebase Overview</a:t>
            </a:r>
            <a:endParaRPr/>
          </a:p>
          <a:p>
            <a:pPr indent="-342900" lvl="0" marL="457200" rtl="0" algn="l">
              <a:spcBef>
                <a:spcPts val="0"/>
              </a:spcBef>
              <a:spcAft>
                <a:spcPts val="0"/>
              </a:spcAft>
              <a:buSzPts val="1800"/>
              <a:buChar char="●"/>
            </a:pPr>
            <a:r>
              <a:rPr lang="en"/>
              <a:t>Firebase Cloud Firestore</a:t>
            </a:r>
            <a:endParaRPr/>
          </a:p>
          <a:p>
            <a:pPr indent="-342900" lvl="0" marL="457200" rtl="0" algn="l">
              <a:spcBef>
                <a:spcPts val="0"/>
              </a:spcBef>
              <a:spcAft>
                <a:spcPts val="0"/>
              </a:spcAft>
              <a:buSzPts val="1800"/>
              <a:buChar char="●"/>
            </a:pPr>
            <a:r>
              <a:rPr lang="en"/>
              <a:t>Firebase Authentication</a:t>
            </a:r>
            <a:endParaRPr/>
          </a:p>
          <a:p>
            <a:pPr indent="-342900" lvl="0" marL="457200" rtl="0" algn="l">
              <a:spcBef>
                <a:spcPts val="0"/>
              </a:spcBef>
              <a:spcAft>
                <a:spcPts val="0"/>
              </a:spcAft>
              <a:buSzPts val="1800"/>
              <a:buChar char="●"/>
            </a:pPr>
            <a:r>
              <a:rPr lang="en"/>
              <a:t>Firebase Exercise</a:t>
            </a:r>
            <a:endParaRPr/>
          </a:p>
        </p:txBody>
      </p:sp>
      <p:pic>
        <p:nvPicPr>
          <p:cNvPr descr="Image result for rnfirebase png" id="370" name="Google Shape;370;p57"/>
          <p:cNvPicPr preferRelativeResize="0"/>
          <p:nvPr/>
        </p:nvPicPr>
        <p:blipFill>
          <a:blip r:embed="rId3">
            <a:alphaModFix/>
          </a:blip>
          <a:stretch>
            <a:fillRect/>
          </a:stretch>
        </p:blipFill>
        <p:spPr>
          <a:xfrm>
            <a:off x="6477650" y="2571750"/>
            <a:ext cx="2354650" cy="2354650"/>
          </a:xfrm>
          <a:prstGeom prst="rect">
            <a:avLst/>
          </a:prstGeom>
          <a:noFill/>
          <a:ln>
            <a:noFill/>
          </a:ln>
        </p:spPr>
      </p:pic>
      <p:pic>
        <p:nvPicPr>
          <p:cNvPr descr="Image result for firebase logo" id="371" name="Google Shape;371;p57"/>
          <p:cNvPicPr preferRelativeResize="0"/>
          <p:nvPr/>
        </p:nvPicPr>
        <p:blipFill>
          <a:blip r:embed="rId4">
            <a:alphaModFix/>
          </a:blip>
          <a:stretch>
            <a:fillRect/>
          </a:stretch>
        </p:blipFill>
        <p:spPr>
          <a:xfrm>
            <a:off x="3335850" y="1860375"/>
            <a:ext cx="195974" cy="269000"/>
          </a:xfrm>
          <a:prstGeom prst="rect">
            <a:avLst/>
          </a:prstGeom>
          <a:noFill/>
          <a:ln>
            <a:noFill/>
          </a:ln>
        </p:spPr>
      </p:pic>
      <p:sp>
        <p:nvSpPr>
          <p:cNvPr id="372" name="Google Shape;37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for Today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Firebase Authentication</a:t>
            </a:r>
            <a:endParaRPr/>
          </a:p>
        </p:txBody>
      </p:sp>
      <p:sp>
        <p:nvSpPr>
          <p:cNvPr id="378" name="Google Shape;378;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Allows you to confirm a user’s identity and have profiles!</a:t>
            </a:r>
            <a:endParaRPr/>
          </a:p>
          <a:p>
            <a:pPr indent="-342900" lvl="0" marL="457200" rtl="0" algn="l">
              <a:spcBef>
                <a:spcPts val="0"/>
              </a:spcBef>
              <a:spcAft>
                <a:spcPts val="0"/>
              </a:spcAft>
              <a:buSzPts val="1800"/>
              <a:buChar char="●"/>
            </a:pPr>
            <a:r>
              <a:rPr lang="en"/>
              <a:t>Useful functions</a:t>
            </a:r>
            <a:endParaRPr/>
          </a:p>
          <a:p>
            <a:pPr indent="-317500" lvl="1" marL="914400" rtl="0" algn="l">
              <a:spcBef>
                <a:spcPts val="0"/>
              </a:spcBef>
              <a:spcAft>
                <a:spcPts val="0"/>
              </a:spcAft>
              <a:buClr>
                <a:srgbClr val="000000"/>
              </a:buClr>
              <a:buSzPts val="1400"/>
              <a:buChar char="○"/>
            </a:pPr>
            <a:r>
              <a:rPr lang="en">
                <a:solidFill>
                  <a:srgbClr val="000000"/>
                </a:solidFill>
                <a:highlight>
                  <a:srgbClr val="EFEFEF"/>
                </a:highlight>
              </a:rPr>
              <a:t>firebase.auth().</a:t>
            </a:r>
            <a:r>
              <a:rPr lang="en">
                <a:solidFill>
                  <a:srgbClr val="000000"/>
                </a:solidFill>
                <a:highlight>
                  <a:srgbClr val="FFCA28"/>
                </a:highlight>
              </a:rPr>
              <a:t>createUserWithEmailAndPassword</a:t>
            </a:r>
            <a:r>
              <a:rPr lang="en">
                <a:solidFill>
                  <a:srgbClr val="000000"/>
                </a:solidFill>
                <a:highlight>
                  <a:srgbClr val="EFEFEF"/>
                </a:highlight>
              </a:rPr>
              <a:t>(email, password)</a:t>
            </a:r>
            <a:endParaRPr>
              <a:solidFill>
                <a:srgbClr val="424B54"/>
              </a:solidFill>
            </a:endParaRPr>
          </a:p>
          <a:p>
            <a:pPr indent="-317500" lvl="1" marL="914400" rtl="0" algn="l">
              <a:spcBef>
                <a:spcPts val="0"/>
              </a:spcBef>
              <a:spcAft>
                <a:spcPts val="0"/>
              </a:spcAft>
              <a:buClr>
                <a:srgbClr val="000000"/>
              </a:buClr>
              <a:buSzPts val="1400"/>
              <a:buChar char="○"/>
            </a:pPr>
            <a:r>
              <a:rPr lang="en">
                <a:solidFill>
                  <a:srgbClr val="000000"/>
                </a:solidFill>
                <a:highlight>
                  <a:srgbClr val="EFEFEF"/>
                </a:highlight>
              </a:rPr>
              <a:t>firebase.auth().</a:t>
            </a:r>
            <a:r>
              <a:rPr lang="en">
                <a:solidFill>
                  <a:srgbClr val="000000"/>
                </a:solidFill>
                <a:highlight>
                  <a:srgbClr val="FFCA28"/>
                </a:highlight>
              </a:rPr>
              <a:t>signInWithEmailAndPassword</a:t>
            </a:r>
            <a:r>
              <a:rPr lang="en">
                <a:solidFill>
                  <a:srgbClr val="000000"/>
                </a:solidFill>
                <a:highlight>
                  <a:srgbClr val="EFEFEF"/>
                </a:highlight>
              </a:rPr>
              <a:t>(email, password)</a:t>
            </a:r>
            <a:endParaRPr>
              <a:solidFill>
                <a:srgbClr val="000000"/>
              </a:solidFill>
              <a:highlight>
                <a:srgbClr val="EFEFEF"/>
              </a:highlight>
            </a:endParaRPr>
          </a:p>
          <a:p>
            <a:pPr indent="-317500" lvl="1" marL="914400" rtl="0" algn="l">
              <a:spcBef>
                <a:spcPts val="0"/>
              </a:spcBef>
              <a:spcAft>
                <a:spcPts val="0"/>
              </a:spcAft>
              <a:buClr>
                <a:srgbClr val="000000"/>
              </a:buClr>
              <a:buSzPts val="1400"/>
              <a:buChar char="○"/>
            </a:pPr>
            <a:r>
              <a:rPr lang="en">
                <a:solidFill>
                  <a:srgbClr val="000000"/>
                </a:solidFill>
                <a:highlight>
                  <a:srgbClr val="EFEFEF"/>
                </a:highlight>
              </a:rPr>
              <a:t>firebase.auth().</a:t>
            </a:r>
            <a:r>
              <a:rPr lang="en">
                <a:solidFill>
                  <a:srgbClr val="000000"/>
                </a:solidFill>
                <a:highlight>
                  <a:srgbClr val="FFCA28"/>
                </a:highlight>
              </a:rPr>
              <a:t>signOut</a:t>
            </a:r>
            <a:r>
              <a:rPr lang="en">
                <a:solidFill>
                  <a:srgbClr val="000000"/>
                </a:solidFill>
                <a:highlight>
                  <a:srgbClr val="EFEFEF"/>
                </a:highlight>
              </a:rPr>
              <a:t>()</a:t>
            </a:r>
            <a:endParaRPr>
              <a:solidFill>
                <a:srgbClr val="000000"/>
              </a:solidFill>
              <a:highlight>
                <a:srgbClr val="EFEFEF"/>
              </a:highlight>
            </a:endParaRPr>
          </a:p>
          <a:p>
            <a:pPr indent="-317500" lvl="1" marL="914400" rtl="0" algn="l">
              <a:spcBef>
                <a:spcPts val="0"/>
              </a:spcBef>
              <a:spcAft>
                <a:spcPts val="0"/>
              </a:spcAft>
              <a:buClr>
                <a:srgbClr val="424B54"/>
              </a:buClr>
              <a:buSzPts val="1400"/>
              <a:buChar char="○"/>
            </a:pPr>
            <a:r>
              <a:rPr lang="en">
                <a:solidFill>
                  <a:srgbClr val="424B54"/>
                </a:solidFill>
              </a:rPr>
              <a:t>All of the above functions return promises, so you should put “await” before each of them</a:t>
            </a:r>
            <a:endParaRPr>
              <a:solidFill>
                <a:srgbClr val="424B54"/>
              </a:solidFill>
            </a:endParaRPr>
          </a:p>
          <a:p>
            <a:pPr indent="-317500" lvl="1" marL="914400" rtl="0" algn="l">
              <a:spcBef>
                <a:spcPts val="0"/>
              </a:spcBef>
              <a:spcAft>
                <a:spcPts val="0"/>
              </a:spcAft>
              <a:buClr>
                <a:srgbClr val="424B54"/>
              </a:buClr>
              <a:buSzPts val="1400"/>
              <a:buChar char="○"/>
            </a:pPr>
            <a:r>
              <a:rPr lang="en">
                <a:solidFill>
                  <a:schemeClr val="dk1"/>
                </a:solidFill>
                <a:highlight>
                  <a:srgbClr val="EFEFEF"/>
                </a:highlight>
              </a:rPr>
              <a:t>firebase.auth().</a:t>
            </a:r>
            <a:r>
              <a:rPr lang="en">
                <a:solidFill>
                  <a:schemeClr val="dk1"/>
                </a:solidFill>
                <a:highlight>
                  <a:srgbClr val="FFCA28"/>
                </a:highlight>
              </a:rPr>
              <a:t>onAuthStateChanged</a:t>
            </a:r>
            <a:r>
              <a:rPr lang="en">
                <a:solidFill>
                  <a:schemeClr val="dk1"/>
                </a:solidFill>
                <a:highlight>
                  <a:srgbClr val="EFEFEF"/>
                </a:highlight>
              </a:rPr>
              <a:t>((user) =&gt; if(user) {// signed in})</a:t>
            </a:r>
            <a:endParaRPr>
              <a:solidFill>
                <a:schemeClr val="dk1"/>
              </a:solidFill>
              <a:highlight>
                <a:srgbClr val="EFEFEF"/>
              </a:highlight>
            </a:endParaRPr>
          </a:p>
          <a:p>
            <a:pPr indent="-317500" lvl="2" marL="1371600" rtl="0" algn="l">
              <a:spcBef>
                <a:spcPts val="0"/>
              </a:spcBef>
              <a:spcAft>
                <a:spcPts val="0"/>
              </a:spcAft>
              <a:buClr>
                <a:srgbClr val="424B54"/>
              </a:buClr>
              <a:buSzPts val="1400"/>
              <a:buChar char="■"/>
            </a:pPr>
            <a:r>
              <a:rPr lang="en">
                <a:solidFill>
                  <a:srgbClr val="424B54"/>
                </a:solidFill>
              </a:rPr>
              <a:t>Detects whether a user is signed in or not </a:t>
            </a:r>
            <a:endParaRPr>
              <a:solidFill>
                <a:srgbClr val="424B54"/>
              </a:solidFill>
            </a:endParaRPr>
          </a:p>
          <a:p>
            <a:pPr indent="-317500" lvl="2" marL="1371600" rtl="0" algn="l">
              <a:spcBef>
                <a:spcPts val="0"/>
              </a:spcBef>
              <a:spcAft>
                <a:spcPts val="0"/>
              </a:spcAft>
              <a:buClr>
                <a:srgbClr val="424B54"/>
              </a:buClr>
              <a:buSzPts val="1400"/>
              <a:buChar char="■"/>
            </a:pPr>
            <a:r>
              <a:rPr lang="en">
                <a:solidFill>
                  <a:srgbClr val="424B54"/>
                </a:solidFill>
              </a:rPr>
              <a:t>Returns an unsubscribe function</a:t>
            </a:r>
            <a:endParaRPr>
              <a:solidFill>
                <a:srgbClr val="424B54"/>
              </a:solidFill>
            </a:endParaRPr>
          </a:p>
        </p:txBody>
      </p:sp>
      <p:sp>
        <p:nvSpPr>
          <p:cNvPr id="379" name="Google Shape;379;p58"/>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Authentication Docs</a:t>
            </a:r>
            <a:endParaRPr b="1" sz="1300">
              <a:solidFill>
                <a:srgbClr val="FFCA28"/>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Firebase Overview</a:t>
            </a:r>
            <a:endParaRPr/>
          </a:p>
          <a:p>
            <a:pPr indent="-342900" lvl="0" marL="457200" rtl="0" algn="l">
              <a:spcBef>
                <a:spcPts val="0"/>
              </a:spcBef>
              <a:spcAft>
                <a:spcPts val="0"/>
              </a:spcAft>
              <a:buSzPts val="1800"/>
              <a:buChar char="●"/>
            </a:pPr>
            <a:r>
              <a:rPr lang="en"/>
              <a:t>Firebase Cloud Firestore</a:t>
            </a:r>
            <a:endParaRPr/>
          </a:p>
          <a:p>
            <a:pPr indent="-342900" lvl="0" marL="457200" rtl="0" algn="l">
              <a:spcBef>
                <a:spcPts val="0"/>
              </a:spcBef>
              <a:spcAft>
                <a:spcPts val="0"/>
              </a:spcAft>
              <a:buSzPts val="1800"/>
              <a:buChar char="●"/>
            </a:pPr>
            <a:r>
              <a:rPr lang="en"/>
              <a:t>Firebase Authentication</a:t>
            </a:r>
            <a:endParaRPr/>
          </a:p>
          <a:p>
            <a:pPr indent="-342900" lvl="0" marL="457200" rtl="0" algn="l">
              <a:spcBef>
                <a:spcPts val="0"/>
              </a:spcBef>
              <a:spcAft>
                <a:spcPts val="0"/>
              </a:spcAft>
              <a:buSzPts val="1800"/>
              <a:buChar char="●"/>
            </a:pPr>
            <a:r>
              <a:rPr lang="en"/>
              <a:t>Firebase Exercise</a:t>
            </a:r>
            <a:endParaRPr/>
          </a:p>
        </p:txBody>
      </p:sp>
      <p:pic>
        <p:nvPicPr>
          <p:cNvPr descr="Image result for rnfirebase png" id="385" name="Google Shape;385;p59"/>
          <p:cNvPicPr preferRelativeResize="0"/>
          <p:nvPr/>
        </p:nvPicPr>
        <p:blipFill>
          <a:blip r:embed="rId3">
            <a:alphaModFix/>
          </a:blip>
          <a:stretch>
            <a:fillRect/>
          </a:stretch>
        </p:blipFill>
        <p:spPr>
          <a:xfrm>
            <a:off x="6477650" y="2571750"/>
            <a:ext cx="2354650" cy="2354650"/>
          </a:xfrm>
          <a:prstGeom prst="rect">
            <a:avLst/>
          </a:prstGeom>
          <a:noFill/>
          <a:ln>
            <a:noFill/>
          </a:ln>
        </p:spPr>
      </p:pic>
      <p:pic>
        <p:nvPicPr>
          <p:cNvPr descr="Image result for firebase logo" id="386" name="Google Shape;386;p59"/>
          <p:cNvPicPr preferRelativeResize="0"/>
          <p:nvPr/>
        </p:nvPicPr>
        <p:blipFill>
          <a:blip r:embed="rId4">
            <a:alphaModFix/>
          </a:blip>
          <a:stretch>
            <a:fillRect/>
          </a:stretch>
        </p:blipFill>
        <p:spPr>
          <a:xfrm>
            <a:off x="2717150" y="2187900"/>
            <a:ext cx="195974" cy="269000"/>
          </a:xfrm>
          <a:prstGeom prst="rect">
            <a:avLst/>
          </a:prstGeom>
          <a:noFill/>
          <a:ln>
            <a:noFill/>
          </a:ln>
        </p:spPr>
      </p:pic>
      <p:sp>
        <p:nvSpPr>
          <p:cNvPr id="387" name="Google Shape;38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for Today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391" name="Shape 391"/>
        <p:cNvGrpSpPr/>
        <p:nvPr/>
      </p:nvGrpSpPr>
      <p:grpSpPr>
        <a:xfrm>
          <a:off x="0" y="0"/>
          <a:ext cx="0" cy="0"/>
          <a:chOff x="0" y="0"/>
          <a:chExt cx="0" cy="0"/>
        </a:xfrm>
      </p:grpSpPr>
      <p:sp>
        <p:nvSpPr>
          <p:cNvPr id="392" name="Google Shape;392;p60"/>
          <p:cNvSpPr txBox="1"/>
          <p:nvPr/>
        </p:nvSpPr>
        <p:spPr>
          <a:xfrm>
            <a:off x="492000" y="292075"/>
            <a:ext cx="8194800" cy="7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EE133"/>
                </a:solidFill>
                <a:latin typeface="Roboto Medium"/>
                <a:ea typeface="Roboto Medium"/>
                <a:cs typeface="Roboto Medium"/>
                <a:sym typeface="Roboto Medium"/>
              </a:rPr>
              <a:t>Exercise — Implementing Bookmarks</a:t>
            </a:r>
            <a:endParaRPr sz="3600">
              <a:solidFill>
                <a:srgbClr val="FEE133"/>
              </a:solidFill>
              <a:latin typeface="Roboto Medium"/>
              <a:ea typeface="Roboto Medium"/>
              <a:cs typeface="Roboto Medium"/>
              <a:sym typeface="Roboto Medium"/>
            </a:endParaRPr>
          </a:p>
        </p:txBody>
      </p:sp>
      <p:pic>
        <p:nvPicPr>
          <p:cNvPr id="393" name="Google Shape;393;p60"/>
          <p:cNvPicPr preferRelativeResize="0"/>
          <p:nvPr/>
        </p:nvPicPr>
        <p:blipFill>
          <a:blip r:embed="rId3">
            <a:alphaModFix/>
          </a:blip>
          <a:stretch>
            <a:fillRect/>
          </a:stretch>
        </p:blipFill>
        <p:spPr>
          <a:xfrm>
            <a:off x="720525" y="978225"/>
            <a:ext cx="2330850" cy="2330850"/>
          </a:xfrm>
          <a:prstGeom prst="rect">
            <a:avLst/>
          </a:prstGeom>
          <a:noFill/>
          <a:ln>
            <a:noFill/>
          </a:ln>
        </p:spPr>
      </p:pic>
      <p:sp>
        <p:nvSpPr>
          <p:cNvPr id="394" name="Google Shape;394;p60">
            <a:hlinkClick r:id="rId4"/>
          </p:cNvPr>
          <p:cNvSpPr/>
          <p:nvPr/>
        </p:nvSpPr>
        <p:spPr>
          <a:xfrm>
            <a:off x="983838" y="4160138"/>
            <a:ext cx="1804200" cy="471300"/>
          </a:xfrm>
          <a:prstGeom prst="roundRect">
            <a:avLst>
              <a:gd fmla="val 16667" name="adj"/>
            </a:avLst>
          </a:prstGeom>
          <a:solidFill>
            <a:srgbClr val="FFA0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STARTER CODE</a:t>
            </a:r>
            <a:endParaRPr b="1">
              <a:latin typeface="Roboto"/>
              <a:ea typeface="Roboto"/>
              <a:cs typeface="Roboto"/>
              <a:sym typeface="Roboto"/>
            </a:endParaRPr>
          </a:p>
        </p:txBody>
      </p:sp>
      <p:sp>
        <p:nvSpPr>
          <p:cNvPr id="395" name="Google Shape;395;p60"/>
          <p:cNvSpPr txBox="1"/>
          <p:nvPr/>
        </p:nvSpPr>
        <p:spPr>
          <a:xfrm>
            <a:off x="4464200" y="1053700"/>
            <a:ext cx="4136700" cy="3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0F3F3"/>
                </a:solidFill>
                <a:latin typeface="Roboto"/>
                <a:ea typeface="Roboto"/>
                <a:cs typeface="Roboto"/>
                <a:sym typeface="Roboto"/>
              </a:rPr>
              <a:t>Determine where you will put your Bookmarks collection (</a:t>
            </a:r>
            <a:r>
              <a:rPr i="1" lang="en">
                <a:solidFill>
                  <a:srgbClr val="F0F3F3"/>
                </a:solidFill>
                <a:latin typeface="Roboto"/>
                <a:ea typeface="Roboto"/>
                <a:cs typeface="Roboto"/>
                <a:sym typeface="Roboto"/>
              </a:rPr>
              <a:t>Hint:</a:t>
            </a:r>
            <a:r>
              <a:rPr lang="en">
                <a:solidFill>
                  <a:srgbClr val="F0F3F3"/>
                </a:solidFill>
                <a:latin typeface="Roboto"/>
                <a:ea typeface="Roboto"/>
                <a:cs typeface="Roboto"/>
                <a:sym typeface="Roboto"/>
              </a:rPr>
              <a:t> Each user has a different set of bookmarks) (This is conceptual!)</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rPr lang="en">
                <a:solidFill>
                  <a:srgbClr val="F0F3F3"/>
                </a:solidFill>
                <a:latin typeface="Roboto"/>
                <a:ea typeface="Roboto"/>
                <a:cs typeface="Roboto"/>
                <a:sym typeface="Roboto"/>
              </a:rPr>
              <a:t>Add a bookmark to the database (</a:t>
            </a:r>
            <a:r>
              <a:rPr i="1" lang="en">
                <a:solidFill>
                  <a:srgbClr val="F0F3F3"/>
                </a:solidFill>
                <a:latin typeface="Roboto"/>
                <a:ea typeface="Roboto"/>
                <a:cs typeface="Roboto"/>
                <a:sym typeface="Roboto"/>
              </a:rPr>
              <a:t>FeedItem.js</a:t>
            </a:r>
            <a:r>
              <a:rPr lang="en">
                <a:solidFill>
                  <a:srgbClr val="F0F3F3"/>
                </a:solidFill>
                <a:latin typeface="Roboto"/>
                <a:ea typeface="Roboto"/>
                <a:cs typeface="Roboto"/>
                <a:sym typeface="Roboto"/>
              </a:rPr>
              <a:t>)</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rPr lang="en">
                <a:solidFill>
                  <a:srgbClr val="F0F3F3"/>
                </a:solidFill>
                <a:latin typeface="Roboto"/>
                <a:ea typeface="Roboto"/>
                <a:cs typeface="Roboto"/>
                <a:sym typeface="Roboto"/>
              </a:rPr>
              <a:t>Delete a bookmark from the database (</a:t>
            </a:r>
            <a:r>
              <a:rPr i="1" lang="en">
                <a:solidFill>
                  <a:srgbClr val="F0F3F3"/>
                </a:solidFill>
                <a:latin typeface="Roboto"/>
                <a:ea typeface="Roboto"/>
                <a:cs typeface="Roboto"/>
                <a:sym typeface="Roboto"/>
              </a:rPr>
              <a:t>FeedItem.js</a:t>
            </a:r>
            <a:r>
              <a:rPr lang="en">
                <a:solidFill>
                  <a:srgbClr val="F0F3F3"/>
                </a:solidFill>
                <a:latin typeface="Roboto"/>
                <a:ea typeface="Roboto"/>
                <a:cs typeface="Roboto"/>
                <a:sym typeface="Roboto"/>
              </a:rPr>
              <a:t>)</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rPr lang="en">
                <a:solidFill>
                  <a:srgbClr val="F0F3F3"/>
                </a:solidFill>
                <a:latin typeface="Roboto"/>
                <a:ea typeface="Roboto"/>
                <a:cs typeface="Roboto"/>
                <a:sym typeface="Roboto"/>
              </a:rPr>
              <a:t>Mark the user’s bookmarks by reading from the database (</a:t>
            </a:r>
            <a:r>
              <a:rPr i="1" lang="en">
                <a:solidFill>
                  <a:srgbClr val="F0F3F3"/>
                </a:solidFill>
                <a:latin typeface="Roboto"/>
                <a:ea typeface="Roboto"/>
                <a:cs typeface="Roboto"/>
                <a:sym typeface="Roboto"/>
              </a:rPr>
              <a:t>FeedItem.js</a:t>
            </a:r>
            <a:r>
              <a:rPr lang="en">
                <a:solidFill>
                  <a:srgbClr val="F0F3F3"/>
                </a:solidFill>
                <a:latin typeface="Roboto"/>
                <a:ea typeface="Roboto"/>
                <a:cs typeface="Roboto"/>
                <a:sym typeface="Roboto"/>
              </a:rPr>
              <a:t>)</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rPr lang="en">
                <a:solidFill>
                  <a:srgbClr val="F0F3F3"/>
                </a:solidFill>
                <a:latin typeface="Roboto"/>
                <a:ea typeface="Roboto"/>
                <a:cs typeface="Roboto"/>
                <a:sym typeface="Roboto"/>
              </a:rPr>
              <a:t>List all of the user’s bookmarks by reading from the database (</a:t>
            </a:r>
            <a:r>
              <a:rPr i="1" lang="en">
                <a:solidFill>
                  <a:srgbClr val="F0F3F3"/>
                </a:solidFill>
                <a:latin typeface="Roboto"/>
                <a:ea typeface="Roboto"/>
                <a:cs typeface="Roboto"/>
                <a:sym typeface="Roboto"/>
              </a:rPr>
              <a:t>BookmarkScreen.js</a:t>
            </a:r>
            <a:r>
              <a:rPr lang="en">
                <a:solidFill>
                  <a:srgbClr val="F0F3F3"/>
                </a:solidFill>
                <a:latin typeface="Roboto"/>
                <a:ea typeface="Roboto"/>
                <a:cs typeface="Roboto"/>
                <a:sym typeface="Roboto"/>
              </a:rPr>
              <a:t>)</a:t>
            </a:r>
            <a:endParaRPr>
              <a:solidFill>
                <a:srgbClr val="F0F3F3"/>
              </a:solidFill>
              <a:latin typeface="Roboto"/>
              <a:ea typeface="Roboto"/>
              <a:cs typeface="Roboto"/>
              <a:sym typeface="Roboto"/>
            </a:endParaRPr>
          </a:p>
        </p:txBody>
      </p:sp>
      <p:sp>
        <p:nvSpPr>
          <p:cNvPr id="396" name="Google Shape;396;p60"/>
          <p:cNvSpPr/>
          <p:nvPr/>
        </p:nvSpPr>
        <p:spPr>
          <a:xfrm>
            <a:off x="3657103" y="1222871"/>
            <a:ext cx="464700" cy="471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1</a:t>
            </a:r>
            <a:endParaRPr b="1" sz="2400">
              <a:solidFill>
                <a:srgbClr val="FFFFFF"/>
              </a:solidFill>
              <a:latin typeface="Roboto"/>
              <a:ea typeface="Roboto"/>
              <a:cs typeface="Roboto"/>
              <a:sym typeface="Roboto"/>
            </a:endParaRPr>
          </a:p>
        </p:txBody>
      </p:sp>
      <p:sp>
        <p:nvSpPr>
          <p:cNvPr id="397" name="Google Shape;397;p60"/>
          <p:cNvSpPr/>
          <p:nvPr/>
        </p:nvSpPr>
        <p:spPr>
          <a:xfrm>
            <a:off x="3657103" y="2074384"/>
            <a:ext cx="464700" cy="471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2</a:t>
            </a:r>
            <a:endParaRPr b="1" sz="2400">
              <a:solidFill>
                <a:srgbClr val="FFFFFF"/>
              </a:solidFill>
              <a:latin typeface="Roboto"/>
              <a:ea typeface="Roboto"/>
              <a:cs typeface="Roboto"/>
              <a:sym typeface="Roboto"/>
            </a:endParaRPr>
          </a:p>
        </p:txBody>
      </p:sp>
      <p:sp>
        <p:nvSpPr>
          <p:cNvPr id="398" name="Google Shape;398;p60"/>
          <p:cNvSpPr/>
          <p:nvPr/>
        </p:nvSpPr>
        <p:spPr>
          <a:xfrm>
            <a:off x="3657103" y="2837771"/>
            <a:ext cx="464700" cy="471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3</a:t>
            </a:r>
            <a:endParaRPr b="1" sz="2400">
              <a:solidFill>
                <a:srgbClr val="FFFFFF"/>
              </a:solidFill>
              <a:latin typeface="Roboto"/>
              <a:ea typeface="Roboto"/>
              <a:cs typeface="Roboto"/>
              <a:sym typeface="Roboto"/>
            </a:endParaRPr>
          </a:p>
        </p:txBody>
      </p:sp>
      <p:sp>
        <p:nvSpPr>
          <p:cNvPr id="399" name="Google Shape;399;p60"/>
          <p:cNvSpPr/>
          <p:nvPr/>
        </p:nvSpPr>
        <p:spPr>
          <a:xfrm>
            <a:off x="3657103" y="3614896"/>
            <a:ext cx="464700" cy="471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4</a:t>
            </a:r>
            <a:endParaRPr b="1" sz="2400">
              <a:solidFill>
                <a:srgbClr val="FFFFFF"/>
              </a:solidFill>
              <a:latin typeface="Roboto"/>
              <a:ea typeface="Roboto"/>
              <a:cs typeface="Roboto"/>
              <a:sym typeface="Roboto"/>
            </a:endParaRPr>
          </a:p>
        </p:txBody>
      </p:sp>
      <p:sp>
        <p:nvSpPr>
          <p:cNvPr id="400" name="Google Shape;400;p60"/>
          <p:cNvSpPr/>
          <p:nvPr/>
        </p:nvSpPr>
        <p:spPr>
          <a:xfrm>
            <a:off x="3657103" y="4452671"/>
            <a:ext cx="464700" cy="471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5</a:t>
            </a:r>
            <a:endParaRPr b="1" sz="2400">
              <a:solidFill>
                <a:srgbClr val="FFFFFF"/>
              </a:solidFill>
              <a:latin typeface="Roboto"/>
              <a:ea typeface="Roboto"/>
              <a:cs typeface="Roboto"/>
              <a:sym typeface="Roboto"/>
            </a:endParaRPr>
          </a:p>
        </p:txBody>
      </p:sp>
      <p:sp>
        <p:nvSpPr>
          <p:cNvPr id="401" name="Google Shape;401;p60"/>
          <p:cNvSpPr txBox="1"/>
          <p:nvPr/>
        </p:nvSpPr>
        <p:spPr>
          <a:xfrm>
            <a:off x="863700" y="3372400"/>
            <a:ext cx="20445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EE133"/>
                </a:solidFill>
                <a:latin typeface="Roboto"/>
                <a:ea typeface="Roboto"/>
                <a:cs typeface="Roboto"/>
                <a:sym typeface="Roboto"/>
              </a:rPr>
              <a:t>Following Along</a:t>
            </a:r>
            <a:endParaRPr>
              <a:solidFill>
                <a:srgbClr val="FEE133"/>
              </a:solidFill>
              <a:latin typeface="Roboto"/>
              <a:ea typeface="Roboto"/>
              <a:cs typeface="Roboto"/>
              <a:sym typeface="Roboto"/>
            </a:endParaRPr>
          </a:p>
          <a:p>
            <a:pPr indent="0" lvl="0" marL="0" rtl="0" algn="ctr">
              <a:spcBef>
                <a:spcPts val="0"/>
              </a:spcBef>
              <a:spcAft>
                <a:spcPts val="0"/>
              </a:spcAft>
              <a:buNone/>
            </a:pPr>
            <a:r>
              <a:rPr lang="en">
                <a:solidFill>
                  <a:srgbClr val="FEE133"/>
                </a:solidFill>
                <a:latin typeface="Roboto"/>
                <a:ea typeface="Roboto"/>
                <a:cs typeface="Roboto"/>
                <a:sym typeface="Roboto"/>
              </a:rPr>
              <a:t>reflect.sh/gigantic-rose</a:t>
            </a:r>
            <a:endParaRPr>
              <a:solidFill>
                <a:srgbClr val="FEE133"/>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405" name="Shape 405"/>
        <p:cNvGrpSpPr/>
        <p:nvPr/>
      </p:nvGrpSpPr>
      <p:grpSpPr>
        <a:xfrm>
          <a:off x="0" y="0"/>
          <a:ext cx="0" cy="0"/>
          <a:chOff x="0" y="0"/>
          <a:chExt cx="0" cy="0"/>
        </a:xfrm>
      </p:grpSpPr>
      <p:sp>
        <p:nvSpPr>
          <p:cNvPr id="406" name="Google Shape;406;p61"/>
          <p:cNvSpPr txBox="1"/>
          <p:nvPr/>
        </p:nvSpPr>
        <p:spPr>
          <a:xfrm>
            <a:off x="492000" y="292075"/>
            <a:ext cx="8194800" cy="7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EE133"/>
                </a:solidFill>
                <a:latin typeface="Roboto Medium"/>
                <a:ea typeface="Roboto Medium"/>
                <a:cs typeface="Roboto Medium"/>
                <a:sym typeface="Roboto Medium"/>
              </a:rPr>
              <a:t>Extra Practice — Logging Out</a:t>
            </a:r>
            <a:endParaRPr sz="3600">
              <a:solidFill>
                <a:srgbClr val="FEE133"/>
              </a:solidFill>
              <a:latin typeface="Roboto Medium"/>
              <a:ea typeface="Roboto Medium"/>
              <a:cs typeface="Roboto Medium"/>
              <a:sym typeface="Roboto Medium"/>
            </a:endParaRPr>
          </a:p>
        </p:txBody>
      </p:sp>
      <p:pic>
        <p:nvPicPr>
          <p:cNvPr id="407" name="Google Shape;407;p61"/>
          <p:cNvPicPr preferRelativeResize="0"/>
          <p:nvPr/>
        </p:nvPicPr>
        <p:blipFill>
          <a:blip r:embed="rId3">
            <a:alphaModFix/>
          </a:blip>
          <a:stretch>
            <a:fillRect/>
          </a:stretch>
        </p:blipFill>
        <p:spPr>
          <a:xfrm>
            <a:off x="720525" y="1587825"/>
            <a:ext cx="2330850" cy="2330850"/>
          </a:xfrm>
          <a:prstGeom prst="rect">
            <a:avLst/>
          </a:prstGeom>
          <a:noFill/>
          <a:ln>
            <a:noFill/>
          </a:ln>
        </p:spPr>
      </p:pic>
      <p:sp>
        <p:nvSpPr>
          <p:cNvPr id="408" name="Google Shape;408;p61"/>
          <p:cNvSpPr txBox="1"/>
          <p:nvPr/>
        </p:nvSpPr>
        <p:spPr>
          <a:xfrm>
            <a:off x="4464200" y="1965050"/>
            <a:ext cx="4136700" cy="3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0F3F3"/>
                </a:solidFill>
                <a:latin typeface="Roboto"/>
                <a:ea typeface="Roboto"/>
                <a:cs typeface="Roboto"/>
                <a:sym typeface="Roboto"/>
              </a:rPr>
              <a:t>Determine where you want to put your “Logout/Sign Out” button in the app</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t/>
            </a:r>
            <a:endParaRPr>
              <a:solidFill>
                <a:srgbClr val="F0F3F3"/>
              </a:solidFill>
              <a:latin typeface="Roboto"/>
              <a:ea typeface="Roboto"/>
              <a:cs typeface="Roboto"/>
              <a:sym typeface="Roboto"/>
            </a:endParaRPr>
          </a:p>
          <a:p>
            <a:pPr indent="0" lvl="0" marL="0" rtl="0" algn="l">
              <a:spcBef>
                <a:spcPts val="0"/>
              </a:spcBef>
              <a:spcAft>
                <a:spcPts val="0"/>
              </a:spcAft>
              <a:buNone/>
            </a:pPr>
            <a:r>
              <a:rPr lang="en">
                <a:solidFill>
                  <a:srgbClr val="F0F3F3"/>
                </a:solidFill>
                <a:latin typeface="Roboto"/>
                <a:ea typeface="Roboto"/>
                <a:cs typeface="Roboto"/>
                <a:sym typeface="Roboto"/>
              </a:rPr>
              <a:t>Look at Firebase Authentication documentation to see how to log the current user out</a:t>
            </a:r>
            <a:endParaRPr>
              <a:solidFill>
                <a:srgbClr val="F0F3F3"/>
              </a:solidFill>
              <a:latin typeface="Roboto"/>
              <a:ea typeface="Roboto"/>
              <a:cs typeface="Roboto"/>
              <a:sym typeface="Roboto"/>
            </a:endParaRPr>
          </a:p>
        </p:txBody>
      </p:sp>
      <p:sp>
        <p:nvSpPr>
          <p:cNvPr id="409" name="Google Shape;409;p61"/>
          <p:cNvSpPr/>
          <p:nvPr/>
        </p:nvSpPr>
        <p:spPr>
          <a:xfrm>
            <a:off x="3657103" y="2058021"/>
            <a:ext cx="464700" cy="471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1</a:t>
            </a:r>
            <a:endParaRPr b="1" sz="2400">
              <a:solidFill>
                <a:srgbClr val="FFFFFF"/>
              </a:solidFill>
              <a:latin typeface="Roboto"/>
              <a:ea typeface="Roboto"/>
              <a:cs typeface="Roboto"/>
              <a:sym typeface="Roboto"/>
            </a:endParaRPr>
          </a:p>
        </p:txBody>
      </p:sp>
      <p:sp>
        <p:nvSpPr>
          <p:cNvPr id="410" name="Google Shape;410;p61"/>
          <p:cNvSpPr/>
          <p:nvPr/>
        </p:nvSpPr>
        <p:spPr>
          <a:xfrm>
            <a:off x="3657103" y="2909534"/>
            <a:ext cx="464700" cy="471300"/>
          </a:xfrm>
          <a:prstGeom prst="ellipse">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2</a:t>
            </a:r>
            <a:endParaRPr b="1" sz="240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Are</a:t>
            </a:r>
            <a:endParaRPr/>
          </a:p>
        </p:txBody>
      </p:sp>
      <p:sp>
        <p:nvSpPr>
          <p:cNvPr id="125" name="Google Shape;12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AutoNum type="arabicPeriod"/>
            </a:pPr>
            <a:r>
              <a:rPr lang="en">
                <a:solidFill>
                  <a:srgbClr val="D9D9D9"/>
                </a:solidFill>
              </a:rPr>
              <a:t>Single view with no storage</a:t>
            </a:r>
            <a:endParaRPr>
              <a:solidFill>
                <a:srgbClr val="D9D9D9"/>
              </a:solidFill>
            </a:endParaRPr>
          </a:p>
          <a:p>
            <a:pPr indent="-342900" lvl="0" marL="457200" rtl="0" algn="l">
              <a:spcBef>
                <a:spcPts val="0"/>
              </a:spcBef>
              <a:spcAft>
                <a:spcPts val="0"/>
              </a:spcAft>
              <a:buClr>
                <a:srgbClr val="D9D9D9"/>
              </a:buClr>
              <a:buSzPts val="1800"/>
              <a:buAutoNum type="arabicPeriod"/>
            </a:pPr>
            <a:r>
              <a:rPr lang="en">
                <a:solidFill>
                  <a:srgbClr val="D9D9D9"/>
                </a:solidFill>
              </a:rPr>
              <a:t>Single view with local storage</a:t>
            </a:r>
            <a:endParaRPr>
              <a:solidFill>
                <a:srgbClr val="D9D9D9"/>
              </a:solidFill>
            </a:endParaRPr>
          </a:p>
          <a:p>
            <a:pPr indent="-342900" lvl="0" marL="457200" rtl="0" algn="l">
              <a:spcBef>
                <a:spcPts val="0"/>
              </a:spcBef>
              <a:spcAft>
                <a:spcPts val="0"/>
              </a:spcAft>
              <a:buClr>
                <a:srgbClr val="D9D9D9"/>
              </a:buClr>
              <a:buSzPts val="1800"/>
              <a:buAutoNum type="arabicPeriod"/>
            </a:pPr>
            <a:r>
              <a:rPr lang="en">
                <a:solidFill>
                  <a:srgbClr val="D9D9D9"/>
                </a:solidFill>
              </a:rPr>
              <a:t>Multiple view with local storage</a:t>
            </a:r>
            <a:endParaRPr>
              <a:solidFill>
                <a:srgbClr val="D9D9D9"/>
              </a:solidFill>
            </a:endParaRPr>
          </a:p>
          <a:p>
            <a:pPr indent="-342900" lvl="0" marL="457200" rtl="0" algn="l">
              <a:spcBef>
                <a:spcPts val="0"/>
              </a:spcBef>
              <a:spcAft>
                <a:spcPts val="0"/>
              </a:spcAft>
              <a:buSzPts val="1800"/>
              <a:buAutoNum type="arabicPeriod"/>
            </a:pPr>
            <a:r>
              <a:rPr lang="en"/>
              <a:t>Multiple view with networking</a:t>
            </a:r>
            <a:endParaRPr/>
          </a:p>
        </p:txBody>
      </p:sp>
      <p:sp>
        <p:nvSpPr>
          <p:cNvPr id="126" name="Google Shape;126;p29"/>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Lecture 5A</a:t>
            </a:r>
            <a:r>
              <a:rPr lang="en">
                <a:solidFill>
                  <a:srgbClr val="4DD0E1"/>
                </a:solidFill>
                <a:latin typeface="Roboto"/>
                <a:ea typeface="Roboto"/>
                <a:cs typeface="Roboto"/>
                <a:sym typeface="Roboto"/>
              </a:rPr>
              <a:t> </a:t>
            </a:r>
            <a:r>
              <a:rPr lang="en">
                <a:solidFill>
                  <a:srgbClr val="FFFFFF"/>
                </a:solidFill>
                <a:latin typeface="Roboto"/>
                <a:ea typeface="Roboto"/>
                <a:cs typeface="Roboto"/>
                <a:sym typeface="Roboto"/>
              </a:rPr>
              <a:t> </a:t>
            </a:r>
            <a:endParaRPr b="1" sz="130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graphicFrame>
        <p:nvGraphicFramePr>
          <p:cNvPr id="131" name="Google Shape;131;p30"/>
          <p:cNvGraphicFramePr/>
          <p:nvPr/>
        </p:nvGraphicFramePr>
        <p:xfrm>
          <a:off x="703813" y="412775"/>
          <a:ext cx="3000000" cy="3000000"/>
        </p:xfrm>
        <a:graphic>
          <a:graphicData uri="http://schemas.openxmlformats.org/drawingml/2006/table">
            <a:tbl>
              <a:tblPr>
                <a:noFill/>
                <a:tableStyleId>{4FBA0D30-F11E-4E68-B170-7BECA432C45F}</a:tableStyleId>
              </a:tblPr>
              <a:tblGrid>
                <a:gridCol w="3868175"/>
                <a:gridCol w="3868175"/>
              </a:tblGrid>
              <a:tr h="690500">
                <a:tc>
                  <a:txBody>
                    <a:bodyPr/>
                    <a:lstStyle/>
                    <a:p>
                      <a:pPr indent="0" lvl="0" marL="0" rtl="0" algn="ctr">
                        <a:spcBef>
                          <a:spcPts val="0"/>
                        </a:spcBef>
                        <a:spcAft>
                          <a:spcPts val="0"/>
                        </a:spcAft>
                        <a:buNone/>
                      </a:pPr>
                      <a:r>
                        <a:rPr lang="en" sz="2800">
                          <a:latin typeface="Roboto"/>
                          <a:ea typeface="Roboto"/>
                          <a:cs typeface="Roboto"/>
                          <a:sym typeface="Roboto"/>
                        </a:rPr>
                        <a:t>Local Data</a:t>
                      </a:r>
                      <a:endParaRPr sz="2800">
                        <a:latin typeface="Roboto"/>
                        <a:ea typeface="Roboto"/>
                        <a:cs typeface="Roboto"/>
                        <a:sym typeface="Roboto"/>
                      </a:endParaRPr>
                    </a:p>
                  </a:txBody>
                  <a:tcPr marT="91425" marB="91425" marR="91425" marL="91425" anchor="ctr">
                    <a:lnL cap="flat" cmpd="sng" w="19050">
                      <a:solidFill>
                        <a:srgbClr val="424B54">
                          <a:alpha val="0"/>
                        </a:srgbClr>
                      </a:solidFill>
                      <a:prstDash val="dot"/>
                      <a:round/>
                      <a:headEnd len="sm" w="sm" type="none"/>
                      <a:tailEnd len="sm" w="sm" type="none"/>
                    </a:lnL>
                    <a:lnR cap="flat" cmpd="sng" w="19050">
                      <a:solidFill>
                        <a:srgbClr val="424B54"/>
                      </a:solidFill>
                      <a:prstDash val="dot"/>
                      <a:round/>
                      <a:headEnd len="sm" w="sm" type="none"/>
                      <a:tailEnd len="sm" w="sm" type="none"/>
                    </a:lnR>
                    <a:lnT cap="flat" cmpd="sng" w="19050">
                      <a:solidFill>
                        <a:srgbClr val="424B54">
                          <a:alpha val="0"/>
                        </a:srgbClr>
                      </a:solidFill>
                      <a:prstDash val="dot"/>
                      <a:round/>
                      <a:headEnd len="sm" w="sm" type="none"/>
                      <a:tailEnd len="sm" w="sm" type="none"/>
                    </a:lnT>
                    <a:lnB cap="flat" cmpd="sng" w="19050">
                      <a:solidFill>
                        <a:srgbClr val="424B54"/>
                      </a:solidFill>
                      <a:prstDash val="dot"/>
                      <a:round/>
                      <a:headEnd len="sm" w="sm" type="none"/>
                      <a:tailEnd len="sm" w="sm" type="none"/>
                    </a:lnB>
                  </a:tcPr>
                </a:tc>
                <a:tc>
                  <a:txBody>
                    <a:bodyPr/>
                    <a:lstStyle/>
                    <a:p>
                      <a:pPr indent="0" lvl="0" marL="0" rtl="0" algn="ctr">
                        <a:spcBef>
                          <a:spcPts val="0"/>
                        </a:spcBef>
                        <a:spcAft>
                          <a:spcPts val="0"/>
                        </a:spcAft>
                        <a:buNone/>
                      </a:pPr>
                      <a:r>
                        <a:rPr lang="en" sz="2800">
                          <a:latin typeface="Roboto"/>
                          <a:ea typeface="Roboto"/>
                          <a:cs typeface="Roboto"/>
                          <a:sym typeface="Roboto"/>
                        </a:rPr>
                        <a:t>Network Data</a:t>
                      </a:r>
                      <a:endParaRPr sz="2800">
                        <a:latin typeface="Roboto"/>
                        <a:ea typeface="Roboto"/>
                        <a:cs typeface="Roboto"/>
                        <a:sym typeface="Roboto"/>
                      </a:endParaRPr>
                    </a:p>
                  </a:txBody>
                  <a:tcPr marT="91425" marB="91425" marR="91425" marL="91425" anchor="ctr">
                    <a:lnL cap="flat" cmpd="sng" w="19050">
                      <a:solidFill>
                        <a:srgbClr val="424B54"/>
                      </a:solidFill>
                      <a:prstDash val="dot"/>
                      <a:round/>
                      <a:headEnd len="sm" w="sm" type="none"/>
                      <a:tailEnd len="sm" w="sm" type="none"/>
                    </a:lnL>
                    <a:lnR cap="flat" cmpd="sng" w="19050">
                      <a:solidFill>
                        <a:srgbClr val="424B54">
                          <a:alpha val="0"/>
                        </a:srgbClr>
                      </a:solidFill>
                      <a:prstDash val="dot"/>
                      <a:round/>
                      <a:headEnd len="sm" w="sm" type="none"/>
                      <a:tailEnd len="sm" w="sm" type="none"/>
                    </a:lnR>
                    <a:lnT cap="flat" cmpd="sng" w="19050">
                      <a:solidFill>
                        <a:srgbClr val="424B54">
                          <a:alpha val="0"/>
                        </a:srgbClr>
                      </a:solidFill>
                      <a:prstDash val="dot"/>
                      <a:round/>
                      <a:headEnd len="sm" w="sm" type="none"/>
                      <a:tailEnd len="sm" w="sm" type="none"/>
                    </a:lnT>
                    <a:lnB cap="flat" cmpd="sng" w="19050">
                      <a:solidFill>
                        <a:srgbClr val="424B54"/>
                      </a:solidFill>
                      <a:prstDash val="dot"/>
                      <a:round/>
                      <a:headEnd len="sm" w="sm" type="none"/>
                      <a:tailEnd len="sm" w="sm" type="none"/>
                    </a:lnB>
                  </a:tcPr>
                </a:tc>
              </a:tr>
              <a:tr h="971575">
                <a:tc>
                  <a:txBody>
                    <a:bodyPr/>
                    <a:lstStyle/>
                    <a:p>
                      <a:pPr indent="0" lvl="0" marL="0" rtl="0" algn="ctr">
                        <a:spcBef>
                          <a:spcPts val="0"/>
                        </a:spcBef>
                        <a:spcAft>
                          <a:spcPts val="0"/>
                        </a:spcAft>
                        <a:buNone/>
                      </a:pPr>
                      <a:r>
                        <a:rPr lang="en" sz="1800">
                          <a:latin typeface="Roboto"/>
                          <a:ea typeface="Roboto"/>
                          <a:cs typeface="Roboto"/>
                          <a:sym typeface="Roboto"/>
                        </a:rPr>
                        <a:t>Performance and size are usually not an issue</a:t>
                      </a:r>
                      <a:endParaRPr sz="1800">
                        <a:latin typeface="Roboto"/>
                        <a:ea typeface="Roboto"/>
                        <a:cs typeface="Roboto"/>
                        <a:sym typeface="Roboto"/>
                      </a:endParaRPr>
                    </a:p>
                  </a:txBody>
                  <a:tcPr marT="91425" marB="91425" marR="91425" marL="91425" anchor="ctr">
                    <a:lnL cap="flat" cmpd="sng" w="19050">
                      <a:solidFill>
                        <a:srgbClr val="424B54">
                          <a:alpha val="0"/>
                        </a:srgbClr>
                      </a:solidFill>
                      <a:prstDash val="dot"/>
                      <a:round/>
                      <a:headEnd len="sm" w="sm" type="none"/>
                      <a:tailEnd len="sm" w="sm" type="none"/>
                    </a:lnL>
                    <a:lnR cap="flat" cmpd="sng" w="19050">
                      <a:solidFill>
                        <a:srgbClr val="424B54"/>
                      </a:solidFill>
                      <a:prstDash val="dot"/>
                      <a:round/>
                      <a:headEnd len="sm" w="sm" type="none"/>
                      <a:tailEnd len="sm" w="sm" type="none"/>
                    </a:lnR>
                    <a:lnT cap="flat" cmpd="sng" w="19050">
                      <a:solidFill>
                        <a:srgbClr val="424B54"/>
                      </a:solidFill>
                      <a:prstDash val="dot"/>
                      <a:round/>
                      <a:headEnd len="sm" w="sm" type="none"/>
                      <a:tailEnd len="sm" w="sm" type="none"/>
                    </a:lnT>
                    <a:lnB cap="flat" cmpd="sng" w="19050">
                      <a:solidFill>
                        <a:srgbClr val="424B54">
                          <a:alpha val="0"/>
                        </a:srgbClr>
                      </a:solidFill>
                      <a:prstDash val="dot"/>
                      <a:round/>
                      <a:headEnd len="sm" w="sm" type="none"/>
                      <a:tailEnd len="sm" w="sm" type="none"/>
                    </a:lnB>
                  </a:tcPr>
                </a:tc>
                <a:tc>
                  <a:txBody>
                    <a:bodyPr/>
                    <a:lstStyle/>
                    <a:p>
                      <a:pPr indent="0" lvl="0" marL="0" rtl="0" algn="ctr">
                        <a:spcBef>
                          <a:spcPts val="0"/>
                        </a:spcBef>
                        <a:spcAft>
                          <a:spcPts val="0"/>
                        </a:spcAft>
                        <a:buNone/>
                      </a:pPr>
                      <a:r>
                        <a:rPr lang="en" sz="1800">
                          <a:latin typeface="Roboto"/>
                          <a:ea typeface="Roboto"/>
                          <a:cs typeface="Roboto"/>
                          <a:sym typeface="Roboto"/>
                        </a:rPr>
                        <a:t>Fetches are </a:t>
                      </a:r>
                      <a:r>
                        <a:rPr lang="en" sz="1800">
                          <a:highlight>
                            <a:srgbClr val="FFCA28"/>
                          </a:highlight>
                          <a:latin typeface="Roboto"/>
                          <a:ea typeface="Roboto"/>
                          <a:cs typeface="Roboto"/>
                          <a:sym typeface="Roboto"/>
                        </a:rPr>
                        <a:t> tailored </a:t>
                      </a:r>
                      <a:r>
                        <a:rPr lang="en" sz="1800">
                          <a:latin typeface="Roboto"/>
                          <a:ea typeface="Roboto"/>
                          <a:cs typeface="Roboto"/>
                          <a:sym typeface="Roboto"/>
                        </a:rPr>
                        <a:t> to what is needed</a:t>
                      </a:r>
                      <a:endParaRPr sz="1800">
                        <a:latin typeface="Roboto"/>
                        <a:ea typeface="Roboto"/>
                        <a:cs typeface="Roboto"/>
                        <a:sym typeface="Roboto"/>
                      </a:endParaRPr>
                    </a:p>
                  </a:txBody>
                  <a:tcPr marT="91425" marB="91425" marR="91425" marL="91425" anchor="ctr">
                    <a:lnL cap="flat" cmpd="sng" w="19050">
                      <a:solidFill>
                        <a:srgbClr val="424B54"/>
                      </a:solidFill>
                      <a:prstDash val="dot"/>
                      <a:round/>
                      <a:headEnd len="sm" w="sm" type="none"/>
                      <a:tailEnd len="sm" w="sm" type="none"/>
                    </a:lnL>
                    <a:lnR cap="flat" cmpd="sng" w="19050">
                      <a:solidFill>
                        <a:srgbClr val="424B54">
                          <a:alpha val="0"/>
                        </a:srgbClr>
                      </a:solidFill>
                      <a:prstDash val="dot"/>
                      <a:round/>
                      <a:headEnd len="sm" w="sm" type="none"/>
                      <a:tailEnd len="sm" w="sm" type="none"/>
                    </a:lnR>
                    <a:lnT cap="flat" cmpd="sng" w="19050">
                      <a:solidFill>
                        <a:srgbClr val="424B54"/>
                      </a:solidFill>
                      <a:prstDash val="dot"/>
                      <a:round/>
                      <a:headEnd len="sm" w="sm" type="none"/>
                      <a:tailEnd len="sm" w="sm" type="none"/>
                    </a:lnT>
                    <a:lnB cap="flat" cmpd="sng" w="19050">
                      <a:solidFill>
                        <a:srgbClr val="424B54">
                          <a:alpha val="0"/>
                        </a:srgbClr>
                      </a:solidFill>
                      <a:prstDash val="dot"/>
                      <a:round/>
                      <a:headEnd len="sm" w="sm" type="none"/>
                      <a:tailEnd len="sm" w="sm" type="none"/>
                    </a:lnB>
                  </a:tcPr>
                </a:tc>
              </a:tr>
              <a:tr h="857725">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Delivery is </a:t>
                      </a:r>
                      <a:r>
                        <a:rPr lang="en" sz="1800">
                          <a:solidFill>
                            <a:schemeClr val="dk1"/>
                          </a:solidFill>
                          <a:highlight>
                            <a:srgbClr val="FFCA28"/>
                          </a:highlight>
                          <a:latin typeface="Roboto"/>
                          <a:ea typeface="Roboto"/>
                          <a:cs typeface="Roboto"/>
                          <a:sym typeface="Roboto"/>
                        </a:rPr>
                        <a:t> guaranteed </a:t>
                      </a:r>
                      <a:r>
                        <a:rPr b="1" lang="en" sz="1800">
                          <a:solidFill>
                            <a:srgbClr val="FFFFFF"/>
                          </a:solidFill>
                          <a:latin typeface="Roboto"/>
                          <a:ea typeface="Roboto"/>
                          <a:cs typeface="Roboto"/>
                          <a:sym typeface="Roboto"/>
                        </a:rPr>
                        <a:t>.</a:t>
                      </a:r>
                      <a:endParaRPr b="1" sz="1800">
                        <a:solidFill>
                          <a:srgbClr val="FFFFFF"/>
                        </a:solidFill>
                        <a:latin typeface="Roboto"/>
                        <a:ea typeface="Roboto"/>
                        <a:cs typeface="Roboto"/>
                        <a:sym typeface="Roboto"/>
                      </a:endParaRPr>
                    </a:p>
                  </a:txBody>
                  <a:tcPr marT="91425" marB="91425" marR="91425" marL="91425" anchor="ctr">
                    <a:lnL cap="flat" cmpd="sng" w="19050">
                      <a:solidFill>
                        <a:srgbClr val="424B54">
                          <a:alpha val="0"/>
                        </a:srgbClr>
                      </a:solidFill>
                      <a:prstDash val="dot"/>
                      <a:round/>
                      <a:headEnd len="sm" w="sm" type="none"/>
                      <a:tailEnd len="sm" w="sm" type="none"/>
                    </a:lnL>
                    <a:lnR cap="flat" cmpd="sng" w="19050">
                      <a:solidFill>
                        <a:srgbClr val="424B54"/>
                      </a:solidFill>
                      <a:prstDash val="dot"/>
                      <a:round/>
                      <a:headEnd len="sm" w="sm" type="none"/>
                      <a:tailEnd len="sm" w="sm" type="none"/>
                    </a:lnR>
                    <a:lnT cap="flat" cmpd="sng" w="19050">
                      <a:solidFill>
                        <a:srgbClr val="424B54">
                          <a:alpha val="0"/>
                        </a:srgbClr>
                      </a:solidFill>
                      <a:prstDash val="dot"/>
                      <a:round/>
                      <a:headEnd len="sm" w="sm" type="none"/>
                      <a:tailEnd len="sm" w="sm" type="none"/>
                    </a:lnT>
                    <a:lnB cap="flat" cmpd="sng" w="19050">
                      <a:solidFill>
                        <a:srgbClr val="424B54">
                          <a:alpha val="0"/>
                        </a:srgbClr>
                      </a:solidFill>
                      <a:prstDash val="dot"/>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Delivery </a:t>
                      </a:r>
                      <a:r>
                        <a:rPr lang="en" sz="1800">
                          <a:solidFill>
                            <a:schemeClr val="dk1"/>
                          </a:solidFill>
                          <a:highlight>
                            <a:srgbClr val="FFCA28"/>
                          </a:highlight>
                          <a:latin typeface="Roboto"/>
                          <a:ea typeface="Roboto"/>
                          <a:cs typeface="Roboto"/>
                          <a:sym typeface="Roboto"/>
                        </a:rPr>
                        <a:t> depends on network </a:t>
                      </a:r>
                      <a:r>
                        <a:rPr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a:txBody>
                  <a:tcPr marT="91425" marB="91425" marR="91425" marL="91425" anchor="ctr">
                    <a:lnL cap="flat" cmpd="sng" w="19050">
                      <a:solidFill>
                        <a:srgbClr val="424B54"/>
                      </a:solidFill>
                      <a:prstDash val="dot"/>
                      <a:round/>
                      <a:headEnd len="sm" w="sm" type="none"/>
                      <a:tailEnd len="sm" w="sm" type="none"/>
                    </a:lnL>
                    <a:lnR cap="flat" cmpd="sng" w="19050">
                      <a:solidFill>
                        <a:srgbClr val="424B54">
                          <a:alpha val="0"/>
                        </a:srgbClr>
                      </a:solidFill>
                      <a:prstDash val="dot"/>
                      <a:round/>
                      <a:headEnd len="sm" w="sm" type="none"/>
                      <a:tailEnd len="sm" w="sm" type="none"/>
                    </a:lnR>
                    <a:lnT cap="flat" cmpd="sng" w="19050">
                      <a:solidFill>
                        <a:srgbClr val="424B54">
                          <a:alpha val="0"/>
                        </a:srgbClr>
                      </a:solidFill>
                      <a:prstDash val="dot"/>
                      <a:round/>
                      <a:headEnd len="sm" w="sm" type="none"/>
                      <a:tailEnd len="sm" w="sm" type="none"/>
                    </a:lnT>
                    <a:lnB cap="flat" cmpd="sng" w="19050">
                      <a:solidFill>
                        <a:srgbClr val="424B54">
                          <a:alpha val="0"/>
                        </a:srgbClr>
                      </a:solidFill>
                      <a:prstDash val="dot"/>
                      <a:round/>
                      <a:headEnd len="sm" w="sm" type="none"/>
                      <a:tailEnd len="sm" w="sm" type="none"/>
                    </a:lnB>
                  </a:tcPr>
                </a:tc>
              </a:tr>
              <a:tr h="904375">
                <a:tc>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Typically accessed by </a:t>
                      </a:r>
                      <a:r>
                        <a:rPr lang="en" sz="1800">
                          <a:solidFill>
                            <a:schemeClr val="dk1"/>
                          </a:solidFill>
                          <a:highlight>
                            <a:srgbClr val="FFCA28"/>
                          </a:highlight>
                          <a:latin typeface="Roboto"/>
                          <a:ea typeface="Roboto"/>
                          <a:cs typeface="Roboto"/>
                          <a:sym typeface="Roboto"/>
                        </a:rPr>
                        <a:t> one session </a:t>
                      </a:r>
                      <a:r>
                        <a:rPr lang="en" sz="1800">
                          <a:solidFill>
                            <a:srgbClr val="FFFFFF"/>
                          </a:solidFill>
                          <a:latin typeface="Roboto"/>
                          <a:ea typeface="Roboto"/>
                          <a:cs typeface="Roboto"/>
                          <a:sym typeface="Roboto"/>
                        </a:rPr>
                        <a:t>.</a:t>
                      </a:r>
                      <a:r>
                        <a:rPr lang="en" sz="1800">
                          <a:solidFill>
                            <a:schemeClr val="dk1"/>
                          </a:solidFill>
                          <a:latin typeface="Roboto"/>
                          <a:ea typeface="Roboto"/>
                          <a:cs typeface="Roboto"/>
                          <a:sym typeface="Roboto"/>
                        </a:rPr>
                        <a:t> of the app at a time</a:t>
                      </a:r>
                      <a:endParaRPr sz="1800">
                        <a:solidFill>
                          <a:schemeClr val="dk1"/>
                        </a:solidFill>
                        <a:latin typeface="Roboto"/>
                        <a:ea typeface="Roboto"/>
                        <a:cs typeface="Roboto"/>
                        <a:sym typeface="Roboto"/>
                      </a:endParaRPr>
                    </a:p>
                  </a:txBody>
                  <a:tcPr marT="91425" marB="91425" marR="91425" marL="91425" anchor="ctr">
                    <a:lnL cap="flat" cmpd="sng" w="19050">
                      <a:solidFill>
                        <a:srgbClr val="424B54">
                          <a:alpha val="0"/>
                        </a:srgbClr>
                      </a:solidFill>
                      <a:prstDash val="dot"/>
                      <a:round/>
                      <a:headEnd len="sm" w="sm" type="none"/>
                      <a:tailEnd len="sm" w="sm" type="none"/>
                    </a:lnL>
                    <a:lnR cap="flat" cmpd="sng" w="19050">
                      <a:solidFill>
                        <a:srgbClr val="424B54"/>
                      </a:solidFill>
                      <a:prstDash val="dot"/>
                      <a:round/>
                      <a:headEnd len="sm" w="sm" type="none"/>
                      <a:tailEnd len="sm" w="sm" type="none"/>
                    </a:lnR>
                    <a:lnT cap="flat" cmpd="sng" w="19050">
                      <a:solidFill>
                        <a:srgbClr val="424B54">
                          <a:alpha val="0"/>
                        </a:srgbClr>
                      </a:solidFill>
                      <a:prstDash val="dot"/>
                      <a:round/>
                      <a:headEnd len="sm" w="sm" type="none"/>
                      <a:tailEnd len="sm" w="sm" type="none"/>
                    </a:lnT>
                    <a:lnB cap="flat" cmpd="sng" w="19050">
                      <a:solidFill>
                        <a:srgbClr val="424B54">
                          <a:alpha val="0"/>
                        </a:srgbClr>
                      </a:solidFill>
                      <a:prstDash val="dot"/>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Accessed by unknown number of sessions of the app at a time</a:t>
                      </a:r>
                      <a:endParaRPr sz="1800">
                        <a:solidFill>
                          <a:schemeClr val="dk1"/>
                        </a:solidFill>
                        <a:latin typeface="Roboto"/>
                        <a:ea typeface="Roboto"/>
                        <a:cs typeface="Roboto"/>
                        <a:sym typeface="Roboto"/>
                      </a:endParaRPr>
                    </a:p>
                  </a:txBody>
                  <a:tcPr marT="91425" marB="91425" marR="91425" marL="91425" anchor="ctr">
                    <a:lnL cap="flat" cmpd="sng" w="19050">
                      <a:solidFill>
                        <a:srgbClr val="424B54"/>
                      </a:solidFill>
                      <a:prstDash val="dot"/>
                      <a:round/>
                      <a:headEnd len="sm" w="sm" type="none"/>
                      <a:tailEnd len="sm" w="sm" type="none"/>
                    </a:lnL>
                    <a:lnR cap="flat" cmpd="sng" w="19050">
                      <a:solidFill>
                        <a:srgbClr val="424B54">
                          <a:alpha val="0"/>
                        </a:srgbClr>
                      </a:solidFill>
                      <a:prstDash val="dot"/>
                      <a:round/>
                      <a:headEnd len="sm" w="sm" type="none"/>
                      <a:tailEnd len="sm" w="sm" type="none"/>
                    </a:lnR>
                    <a:lnT cap="flat" cmpd="sng" w="19050">
                      <a:solidFill>
                        <a:srgbClr val="424B54">
                          <a:alpha val="0"/>
                        </a:srgbClr>
                      </a:solidFill>
                      <a:prstDash val="dot"/>
                      <a:round/>
                      <a:headEnd len="sm" w="sm" type="none"/>
                      <a:tailEnd len="sm" w="sm" type="none"/>
                    </a:lnT>
                    <a:lnB cap="flat" cmpd="sng" w="19050">
                      <a:solidFill>
                        <a:srgbClr val="424B54">
                          <a:alpha val="0"/>
                        </a:srgbClr>
                      </a:solidFill>
                      <a:prstDash val="dot"/>
                      <a:round/>
                      <a:headEnd len="sm" w="sm" type="none"/>
                      <a:tailEnd len="sm" w="sm" type="none"/>
                    </a:lnB>
                  </a:tcPr>
                </a:tc>
              </a:tr>
              <a:tr h="853800">
                <a:tc>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Doesn’t worry about concurrency</a:t>
                      </a:r>
                      <a:endParaRPr sz="1800">
                        <a:solidFill>
                          <a:schemeClr val="dk1"/>
                        </a:solidFill>
                        <a:latin typeface="Roboto"/>
                        <a:ea typeface="Roboto"/>
                        <a:cs typeface="Roboto"/>
                        <a:sym typeface="Roboto"/>
                      </a:endParaRPr>
                    </a:p>
                  </a:txBody>
                  <a:tcPr marT="91425" marB="91425" marR="91425" marL="91425" anchor="ctr">
                    <a:lnL cap="flat" cmpd="sng" w="19050">
                      <a:solidFill>
                        <a:srgbClr val="424B54">
                          <a:alpha val="0"/>
                        </a:srgbClr>
                      </a:solidFill>
                      <a:prstDash val="dot"/>
                      <a:round/>
                      <a:headEnd len="sm" w="sm" type="none"/>
                      <a:tailEnd len="sm" w="sm" type="none"/>
                    </a:lnL>
                    <a:lnR cap="flat" cmpd="sng" w="19050">
                      <a:solidFill>
                        <a:srgbClr val="424B54"/>
                      </a:solidFill>
                      <a:prstDash val="dot"/>
                      <a:round/>
                      <a:headEnd len="sm" w="sm" type="none"/>
                      <a:tailEnd len="sm" w="sm" type="none"/>
                    </a:lnR>
                    <a:lnT cap="flat" cmpd="sng" w="19050">
                      <a:solidFill>
                        <a:srgbClr val="424B54">
                          <a:alpha val="0"/>
                        </a:srgbClr>
                      </a:solidFill>
                      <a:prstDash val="dot"/>
                      <a:round/>
                      <a:headEnd len="sm" w="sm" type="none"/>
                      <a:tailEnd len="sm" w="sm" type="none"/>
                    </a:lnT>
                    <a:lnB cap="flat" cmpd="sng" w="19050">
                      <a:solidFill>
                        <a:srgbClr val="424B54">
                          <a:alpha val="0"/>
                        </a:srgbClr>
                      </a:solidFill>
                      <a:prstDash val="dot"/>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highlight>
                            <a:srgbClr val="FFCA28"/>
                          </a:highlight>
                          <a:latin typeface="Roboto"/>
                          <a:ea typeface="Roboto"/>
                          <a:cs typeface="Roboto"/>
                          <a:sym typeface="Roboto"/>
                        </a:rPr>
                        <a:t> Concurrency </a:t>
                      </a:r>
                      <a:r>
                        <a:rPr lang="en" sz="1800">
                          <a:solidFill>
                            <a:schemeClr val="dk1"/>
                          </a:solidFill>
                          <a:latin typeface="Roboto"/>
                          <a:ea typeface="Roboto"/>
                          <a:cs typeface="Roboto"/>
                          <a:sym typeface="Roboto"/>
                        </a:rPr>
                        <a:t> is at the heart of it</a:t>
                      </a:r>
                      <a:endParaRPr sz="1800">
                        <a:solidFill>
                          <a:schemeClr val="dk1"/>
                        </a:solidFill>
                        <a:latin typeface="Roboto"/>
                        <a:ea typeface="Roboto"/>
                        <a:cs typeface="Roboto"/>
                        <a:sym typeface="Roboto"/>
                      </a:endParaRPr>
                    </a:p>
                  </a:txBody>
                  <a:tcPr marT="91425" marB="91425" marR="91425" marL="91425" anchor="ctr">
                    <a:lnL cap="flat" cmpd="sng" w="19050">
                      <a:solidFill>
                        <a:srgbClr val="424B54"/>
                      </a:solidFill>
                      <a:prstDash val="dot"/>
                      <a:round/>
                      <a:headEnd len="sm" w="sm" type="none"/>
                      <a:tailEnd len="sm" w="sm" type="none"/>
                    </a:lnL>
                    <a:lnR cap="flat" cmpd="sng" w="19050">
                      <a:solidFill>
                        <a:srgbClr val="424B54">
                          <a:alpha val="0"/>
                        </a:srgbClr>
                      </a:solidFill>
                      <a:prstDash val="dot"/>
                      <a:round/>
                      <a:headEnd len="sm" w="sm" type="none"/>
                      <a:tailEnd len="sm" w="sm" type="none"/>
                    </a:lnR>
                    <a:lnT cap="flat" cmpd="sng" w="19050">
                      <a:solidFill>
                        <a:srgbClr val="424B54">
                          <a:alpha val="0"/>
                        </a:srgbClr>
                      </a:solidFill>
                      <a:prstDash val="dot"/>
                      <a:round/>
                      <a:headEnd len="sm" w="sm" type="none"/>
                      <a:tailEnd len="sm" w="sm" type="none"/>
                    </a:lnT>
                    <a:lnB cap="flat" cmpd="sng" w="19050">
                      <a:solidFill>
                        <a:srgbClr val="424B54">
                          <a:alpha val="0"/>
                        </a:srgbClr>
                      </a:solidFill>
                      <a:prstDash val="dot"/>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1E22"/>
        </a:solidFill>
      </p:bgPr>
    </p:bg>
    <p:spTree>
      <p:nvGrpSpPr>
        <p:cNvPr id="135" name="Shape 135"/>
        <p:cNvGrpSpPr/>
        <p:nvPr/>
      </p:nvGrpSpPr>
      <p:grpSpPr>
        <a:xfrm>
          <a:off x="0" y="0"/>
          <a:ext cx="0" cy="0"/>
          <a:chOff x="0" y="0"/>
          <a:chExt cx="0" cy="0"/>
        </a:xfrm>
      </p:grpSpPr>
      <p:sp>
        <p:nvSpPr>
          <p:cNvPr id="136" name="Google Shape;136;p31"/>
          <p:cNvSpPr txBox="1"/>
          <p:nvPr/>
        </p:nvSpPr>
        <p:spPr>
          <a:xfrm>
            <a:off x="492000" y="791325"/>
            <a:ext cx="8160000" cy="71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EE133"/>
                </a:solidFill>
                <a:latin typeface="Roboto Medium"/>
                <a:ea typeface="Roboto Medium"/>
                <a:cs typeface="Roboto Medium"/>
                <a:sym typeface="Roboto Medium"/>
              </a:rPr>
              <a:t>Firebase</a:t>
            </a:r>
            <a:endParaRPr sz="3600">
              <a:solidFill>
                <a:srgbClr val="FEE133"/>
              </a:solidFill>
              <a:latin typeface="Roboto Medium"/>
              <a:ea typeface="Roboto Medium"/>
              <a:cs typeface="Roboto Medium"/>
              <a:sym typeface="Roboto Medium"/>
            </a:endParaRPr>
          </a:p>
        </p:txBody>
      </p:sp>
      <p:pic>
        <p:nvPicPr>
          <p:cNvPr id="137" name="Google Shape;137;p31"/>
          <p:cNvPicPr preferRelativeResize="0"/>
          <p:nvPr/>
        </p:nvPicPr>
        <p:blipFill>
          <a:blip r:embed="rId3">
            <a:alphaModFix/>
          </a:blip>
          <a:stretch>
            <a:fillRect/>
          </a:stretch>
        </p:blipFill>
        <p:spPr>
          <a:xfrm>
            <a:off x="3143250" y="1692925"/>
            <a:ext cx="2857500"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Firebase Overview</a:t>
            </a:r>
            <a:endParaRPr/>
          </a:p>
          <a:p>
            <a:pPr indent="-342900" lvl="0" marL="457200" rtl="0" algn="l">
              <a:spcBef>
                <a:spcPts val="0"/>
              </a:spcBef>
              <a:spcAft>
                <a:spcPts val="0"/>
              </a:spcAft>
              <a:buSzPts val="1800"/>
              <a:buChar char="●"/>
            </a:pPr>
            <a:r>
              <a:rPr lang="en"/>
              <a:t>Firebase Cloud Firestore</a:t>
            </a:r>
            <a:endParaRPr/>
          </a:p>
          <a:p>
            <a:pPr indent="-342900" lvl="0" marL="457200" rtl="0" algn="l">
              <a:spcBef>
                <a:spcPts val="0"/>
              </a:spcBef>
              <a:spcAft>
                <a:spcPts val="0"/>
              </a:spcAft>
              <a:buSzPts val="1800"/>
              <a:buChar char="●"/>
            </a:pPr>
            <a:r>
              <a:rPr lang="en"/>
              <a:t>Firebase Authentication</a:t>
            </a:r>
            <a:endParaRPr/>
          </a:p>
          <a:p>
            <a:pPr indent="-342900" lvl="0" marL="457200" rtl="0" algn="l">
              <a:spcBef>
                <a:spcPts val="0"/>
              </a:spcBef>
              <a:spcAft>
                <a:spcPts val="0"/>
              </a:spcAft>
              <a:buSzPts val="1800"/>
              <a:buChar char="●"/>
            </a:pPr>
            <a:r>
              <a:rPr lang="en"/>
              <a:t>Firebase Exercise</a:t>
            </a:r>
            <a:endParaRPr/>
          </a:p>
        </p:txBody>
      </p:sp>
      <p:pic>
        <p:nvPicPr>
          <p:cNvPr descr="Image result for rnfirebase png" id="143" name="Google Shape;143;p32"/>
          <p:cNvPicPr preferRelativeResize="0"/>
          <p:nvPr/>
        </p:nvPicPr>
        <p:blipFill>
          <a:blip r:embed="rId3">
            <a:alphaModFix/>
          </a:blip>
          <a:stretch>
            <a:fillRect/>
          </a:stretch>
        </p:blipFill>
        <p:spPr>
          <a:xfrm>
            <a:off x="6477650" y="2571750"/>
            <a:ext cx="2354650" cy="2354650"/>
          </a:xfrm>
          <a:prstGeom prst="rect">
            <a:avLst/>
          </a:prstGeom>
          <a:noFill/>
          <a:ln>
            <a:noFill/>
          </a:ln>
        </p:spPr>
      </p:pic>
      <p:pic>
        <p:nvPicPr>
          <p:cNvPr descr="Image result for firebase logo" id="144" name="Google Shape;144;p32"/>
          <p:cNvPicPr preferRelativeResize="0"/>
          <p:nvPr/>
        </p:nvPicPr>
        <p:blipFill>
          <a:blip r:embed="rId4">
            <a:alphaModFix/>
          </a:blip>
          <a:stretch>
            <a:fillRect/>
          </a:stretch>
        </p:blipFill>
        <p:spPr>
          <a:xfrm>
            <a:off x="2862750" y="1241675"/>
            <a:ext cx="195974" cy="269000"/>
          </a:xfrm>
          <a:prstGeom prst="rect">
            <a:avLst/>
          </a:prstGeom>
          <a:noFill/>
          <a:ln>
            <a:noFill/>
          </a:ln>
        </p:spPr>
      </p:pic>
      <p:sp>
        <p:nvSpPr>
          <p:cNvPr id="145" name="Google Shape;14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for Today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Firebase?</a:t>
            </a:r>
            <a:endParaRPr/>
          </a:p>
        </p:txBody>
      </p:sp>
      <p:sp>
        <p:nvSpPr>
          <p:cNvPr id="151" name="Google Shape;15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It’s amazing.</a:t>
            </a:r>
            <a:endParaRPr/>
          </a:p>
          <a:p>
            <a:pPr indent="-342900" lvl="0" marL="457200" rtl="0" algn="l">
              <a:spcBef>
                <a:spcPts val="0"/>
              </a:spcBef>
              <a:spcAft>
                <a:spcPts val="0"/>
              </a:spcAft>
              <a:buSzPts val="1800"/>
              <a:buChar char="●"/>
            </a:pPr>
            <a:r>
              <a:rPr lang="en"/>
              <a:t>Literally the greatest thing in the world.</a:t>
            </a:r>
            <a:endParaRPr/>
          </a:p>
          <a:p>
            <a:pPr indent="-342900" lvl="0" marL="457200" rtl="0" algn="l">
              <a:spcBef>
                <a:spcPts val="0"/>
              </a:spcBef>
              <a:spcAft>
                <a:spcPts val="0"/>
              </a:spcAft>
              <a:buSzPts val="1800"/>
              <a:buChar char="●"/>
            </a:pPr>
            <a:r>
              <a:rPr lang="en"/>
              <a:t>Period.</a:t>
            </a:r>
            <a:endParaRPr/>
          </a:p>
          <a:p>
            <a:pPr indent="-342900" lvl="0" marL="457200" rtl="0" algn="l">
              <a:spcBef>
                <a:spcPts val="0"/>
              </a:spcBef>
              <a:spcAft>
                <a:spcPts val="0"/>
              </a:spcAft>
              <a:buSzPts val="1800"/>
              <a:buChar char="●"/>
            </a:pPr>
            <a:r>
              <a:rPr lang="en"/>
              <a:t>EOM. </a:t>
            </a:r>
            <a:endParaRPr/>
          </a:p>
          <a:p>
            <a:pPr indent="-342900" lvl="0" marL="457200" rtl="0" algn="l">
              <a:spcBef>
                <a:spcPts val="0"/>
              </a:spcBef>
              <a:spcAft>
                <a:spcPts val="0"/>
              </a:spcAft>
              <a:buSzPts val="1800"/>
              <a:buChar char="●"/>
            </a:pPr>
            <a:r>
              <a:rPr lang="en"/>
              <a:t>Backend-as-a-Service (BaaS)</a:t>
            </a:r>
            <a:endParaRPr/>
          </a:p>
          <a:p>
            <a:pPr indent="-317500" lvl="0" marL="914400" rtl="0" algn="l">
              <a:spcBef>
                <a:spcPts val="0"/>
              </a:spcBef>
              <a:spcAft>
                <a:spcPts val="0"/>
              </a:spcAft>
              <a:buSzPts val="1400"/>
              <a:buChar char="●"/>
            </a:pPr>
            <a:r>
              <a:rPr lang="en" sz="1400"/>
              <a:t>Allows developers to focus on frontend</a:t>
            </a:r>
            <a:endParaRPr sz="1400"/>
          </a:p>
          <a:p>
            <a:pPr indent="-317500" lvl="0" marL="914400" rtl="0" algn="l">
              <a:spcBef>
                <a:spcPts val="0"/>
              </a:spcBef>
              <a:spcAft>
                <a:spcPts val="0"/>
              </a:spcAft>
              <a:buSzPts val="1400"/>
              <a:buChar char="●"/>
            </a:pPr>
            <a:r>
              <a:rPr lang="en" sz="1400"/>
              <a:t>Database management, user authentication, etc.</a:t>
            </a:r>
            <a:endParaRPr/>
          </a:p>
        </p:txBody>
      </p:sp>
      <p:sp>
        <p:nvSpPr>
          <p:cNvPr id="152" name="Google Shape;152;p33"/>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3"/>
              </a:rPr>
              <a:t>Firebase Website</a:t>
            </a:r>
            <a:r>
              <a:rPr lang="en"/>
              <a:t> </a:t>
            </a:r>
            <a:r>
              <a:rPr lang="en">
                <a:solidFill>
                  <a:srgbClr val="F0F3F3"/>
                </a:solidFill>
              </a:rPr>
              <a:t>/ </a:t>
            </a:r>
            <a:r>
              <a:rPr lang="en" u="sng">
                <a:solidFill>
                  <a:srgbClr val="FFCA28"/>
                </a:solidFill>
                <a:latin typeface="Roboto"/>
                <a:ea typeface="Roboto"/>
                <a:cs typeface="Roboto"/>
                <a:sym typeface="Roboto"/>
                <a:hlinkClick r:id="rId4"/>
              </a:rPr>
              <a:t>What is BaaS?</a:t>
            </a:r>
            <a:r>
              <a:rPr lang="en">
                <a:solidFill>
                  <a:srgbClr val="4DD0E1"/>
                </a:solidFill>
                <a:latin typeface="Roboto"/>
                <a:ea typeface="Roboto"/>
                <a:cs typeface="Roboto"/>
                <a:sym typeface="Roboto"/>
              </a:rPr>
              <a:t> </a:t>
            </a:r>
            <a:r>
              <a:rPr lang="en">
                <a:solidFill>
                  <a:srgbClr val="FFFFFF"/>
                </a:solidFill>
                <a:latin typeface="Roboto"/>
                <a:ea typeface="Roboto"/>
                <a:cs typeface="Roboto"/>
                <a:sym typeface="Roboto"/>
              </a:rPr>
              <a:t> </a:t>
            </a:r>
            <a:endParaRPr b="1" sz="13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4"/>
          <p:cNvSpPr/>
          <p:nvPr/>
        </p:nvSpPr>
        <p:spPr>
          <a:xfrm>
            <a:off x="5741325" y="982600"/>
            <a:ext cx="1831800" cy="1305600"/>
          </a:xfrm>
          <a:prstGeom prst="wedgeEllipseCallout">
            <a:avLst>
              <a:gd fmla="val -59559" name="adj1"/>
              <a:gd fmla="val -10251" name="adj2"/>
            </a:avLst>
          </a:prstGeom>
          <a:solidFill>
            <a:srgbClr val="FFA000"/>
          </a:solidFill>
          <a:ln cap="flat" cmpd="sng" w="28575">
            <a:solidFill>
              <a:srgbClr val="FFA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Firebase?</a:t>
            </a:r>
            <a:endParaRPr/>
          </a:p>
        </p:txBody>
      </p:sp>
      <p:pic>
        <p:nvPicPr>
          <p:cNvPr id="159" name="Google Shape;159;p34"/>
          <p:cNvPicPr preferRelativeResize="0"/>
          <p:nvPr/>
        </p:nvPicPr>
        <p:blipFill>
          <a:blip r:embed="rId3">
            <a:alphaModFix/>
          </a:blip>
          <a:stretch>
            <a:fillRect/>
          </a:stretch>
        </p:blipFill>
        <p:spPr>
          <a:xfrm>
            <a:off x="3735638" y="1404075"/>
            <a:ext cx="884050" cy="884050"/>
          </a:xfrm>
          <a:prstGeom prst="rect">
            <a:avLst/>
          </a:prstGeom>
          <a:noFill/>
          <a:ln>
            <a:noFill/>
          </a:ln>
        </p:spPr>
      </p:pic>
      <p:pic>
        <p:nvPicPr>
          <p:cNvPr id="160" name="Google Shape;160;p34"/>
          <p:cNvPicPr preferRelativeResize="0"/>
          <p:nvPr/>
        </p:nvPicPr>
        <p:blipFill>
          <a:blip r:embed="rId4">
            <a:alphaModFix/>
          </a:blip>
          <a:stretch>
            <a:fillRect/>
          </a:stretch>
        </p:blipFill>
        <p:spPr>
          <a:xfrm>
            <a:off x="3735638" y="3678375"/>
            <a:ext cx="884050" cy="884050"/>
          </a:xfrm>
          <a:prstGeom prst="rect">
            <a:avLst/>
          </a:prstGeom>
          <a:noFill/>
          <a:ln>
            <a:noFill/>
          </a:ln>
        </p:spPr>
      </p:pic>
      <p:cxnSp>
        <p:nvCxnSpPr>
          <p:cNvPr id="161" name="Google Shape;161;p34"/>
          <p:cNvCxnSpPr/>
          <p:nvPr/>
        </p:nvCxnSpPr>
        <p:spPr>
          <a:xfrm rot="10800000">
            <a:off x="4301863" y="2288125"/>
            <a:ext cx="0" cy="13902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34"/>
          <p:cNvCxnSpPr/>
          <p:nvPr/>
        </p:nvCxnSpPr>
        <p:spPr>
          <a:xfrm>
            <a:off x="4025263" y="2288125"/>
            <a:ext cx="0" cy="1390200"/>
          </a:xfrm>
          <a:prstGeom prst="straightConnector1">
            <a:avLst/>
          </a:prstGeom>
          <a:noFill/>
          <a:ln cap="flat" cmpd="sng" w="9525">
            <a:solidFill>
              <a:schemeClr val="dk2"/>
            </a:solidFill>
            <a:prstDash val="solid"/>
            <a:round/>
            <a:headEnd len="med" w="med" type="none"/>
            <a:tailEnd len="med" w="med" type="triangle"/>
          </a:ln>
        </p:spPr>
      </p:cxnSp>
      <p:sp>
        <p:nvSpPr>
          <p:cNvPr id="163" name="Google Shape;163;p34"/>
          <p:cNvSpPr txBox="1"/>
          <p:nvPr/>
        </p:nvSpPr>
        <p:spPr>
          <a:xfrm>
            <a:off x="4326438" y="2818150"/>
            <a:ext cx="9789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Request</a:t>
            </a:r>
            <a:endParaRPr/>
          </a:p>
        </p:txBody>
      </p:sp>
      <p:sp>
        <p:nvSpPr>
          <p:cNvPr id="164" name="Google Shape;164;p34"/>
          <p:cNvSpPr txBox="1"/>
          <p:nvPr/>
        </p:nvSpPr>
        <p:spPr>
          <a:xfrm>
            <a:off x="3031738" y="2803100"/>
            <a:ext cx="10662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Response</a:t>
            </a:r>
            <a:endParaRPr/>
          </a:p>
        </p:txBody>
      </p:sp>
      <p:pic>
        <p:nvPicPr>
          <p:cNvPr id="165" name="Google Shape;165;p34"/>
          <p:cNvPicPr preferRelativeResize="0"/>
          <p:nvPr/>
        </p:nvPicPr>
        <p:blipFill>
          <a:blip r:embed="rId4">
            <a:alphaModFix/>
          </a:blip>
          <a:stretch>
            <a:fillRect/>
          </a:stretch>
        </p:blipFill>
        <p:spPr>
          <a:xfrm>
            <a:off x="5699963" y="3678375"/>
            <a:ext cx="884050" cy="884050"/>
          </a:xfrm>
          <a:prstGeom prst="rect">
            <a:avLst/>
          </a:prstGeom>
          <a:noFill/>
          <a:ln>
            <a:noFill/>
          </a:ln>
        </p:spPr>
      </p:pic>
      <p:pic>
        <p:nvPicPr>
          <p:cNvPr id="166" name="Google Shape;166;p34"/>
          <p:cNvPicPr preferRelativeResize="0"/>
          <p:nvPr/>
        </p:nvPicPr>
        <p:blipFill>
          <a:blip r:embed="rId4">
            <a:alphaModFix/>
          </a:blip>
          <a:stretch>
            <a:fillRect/>
          </a:stretch>
        </p:blipFill>
        <p:spPr>
          <a:xfrm>
            <a:off x="1771313" y="3678375"/>
            <a:ext cx="884050" cy="884050"/>
          </a:xfrm>
          <a:prstGeom prst="rect">
            <a:avLst/>
          </a:prstGeom>
          <a:noFill/>
          <a:ln>
            <a:noFill/>
          </a:ln>
        </p:spPr>
      </p:pic>
      <p:cxnSp>
        <p:nvCxnSpPr>
          <p:cNvPr id="167" name="Google Shape;167;p34"/>
          <p:cNvCxnSpPr/>
          <p:nvPr/>
        </p:nvCxnSpPr>
        <p:spPr>
          <a:xfrm flipH="1">
            <a:off x="2411313" y="2255575"/>
            <a:ext cx="1307700" cy="14175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34"/>
          <p:cNvCxnSpPr/>
          <p:nvPr/>
        </p:nvCxnSpPr>
        <p:spPr>
          <a:xfrm flipH="1" rot="10800000">
            <a:off x="2291163" y="2128100"/>
            <a:ext cx="1285800" cy="13956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34"/>
          <p:cNvCxnSpPr/>
          <p:nvPr/>
        </p:nvCxnSpPr>
        <p:spPr>
          <a:xfrm rot="10800000">
            <a:off x="4632313" y="2233775"/>
            <a:ext cx="1242000" cy="14319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34"/>
          <p:cNvCxnSpPr/>
          <p:nvPr/>
        </p:nvCxnSpPr>
        <p:spPr>
          <a:xfrm>
            <a:off x="4802288" y="2174175"/>
            <a:ext cx="1203600" cy="1403700"/>
          </a:xfrm>
          <a:prstGeom prst="straightConnector1">
            <a:avLst/>
          </a:prstGeom>
          <a:noFill/>
          <a:ln cap="flat" cmpd="sng" w="9525">
            <a:solidFill>
              <a:schemeClr val="dk2"/>
            </a:solidFill>
            <a:prstDash val="solid"/>
            <a:round/>
            <a:headEnd len="med" w="med" type="none"/>
            <a:tailEnd len="med" w="med" type="triangle"/>
          </a:ln>
        </p:spPr>
      </p:cxnSp>
      <p:pic>
        <p:nvPicPr>
          <p:cNvPr descr="Image result for firebase logo" id="171" name="Google Shape;171;p34"/>
          <p:cNvPicPr preferRelativeResize="0"/>
          <p:nvPr/>
        </p:nvPicPr>
        <p:blipFill>
          <a:blip r:embed="rId5">
            <a:alphaModFix/>
          </a:blip>
          <a:stretch>
            <a:fillRect/>
          </a:stretch>
        </p:blipFill>
        <p:spPr>
          <a:xfrm>
            <a:off x="4729525" y="1017719"/>
            <a:ext cx="808925" cy="1110382"/>
          </a:xfrm>
          <a:prstGeom prst="rect">
            <a:avLst/>
          </a:prstGeom>
          <a:noFill/>
          <a:ln>
            <a:noFill/>
          </a:ln>
        </p:spPr>
      </p:pic>
      <p:sp>
        <p:nvSpPr>
          <p:cNvPr id="172" name="Google Shape;172;p34"/>
          <p:cNvSpPr txBox="1"/>
          <p:nvPr/>
        </p:nvSpPr>
        <p:spPr>
          <a:xfrm>
            <a:off x="5792025" y="1245350"/>
            <a:ext cx="1730400" cy="7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I’ll take care of everything!</a:t>
            </a:r>
            <a:endParaRPr b="1" sz="1800">
              <a:solidFill>
                <a:srgbClr val="FFFFFF"/>
              </a:solidFill>
            </a:endParaRPr>
          </a:p>
        </p:txBody>
      </p:sp>
      <p:sp>
        <p:nvSpPr>
          <p:cNvPr id="173" name="Google Shape;173;p34"/>
          <p:cNvSpPr txBox="1"/>
          <p:nvPr/>
        </p:nvSpPr>
        <p:spPr>
          <a:xfrm>
            <a:off x="0" y="4742475"/>
            <a:ext cx="9144000" cy="401100"/>
          </a:xfrm>
          <a:prstGeom prst="rect">
            <a:avLst/>
          </a:prstGeom>
          <a:solidFill>
            <a:srgbClr val="1C1E22"/>
          </a:solidFill>
          <a:ln>
            <a:noFill/>
          </a:ln>
        </p:spPr>
        <p:txBody>
          <a:bodyPr anchorCtr="0" anchor="b" bIns="91425" lIns="91425" spcFirstLastPara="1" rIns="91425" wrap="square" tIns="91425">
            <a:noAutofit/>
          </a:bodyPr>
          <a:lstStyle/>
          <a:p>
            <a:pPr indent="0" lvl="0" marL="400050" marR="386759" rtl="0" algn="l">
              <a:spcBef>
                <a:spcPts val="0"/>
              </a:spcBef>
              <a:spcAft>
                <a:spcPts val="0"/>
              </a:spcAft>
              <a:buNone/>
            </a:pPr>
            <a:r>
              <a:rPr b="1" lang="en" sz="1300">
                <a:solidFill>
                  <a:srgbClr val="F0F3F3"/>
                </a:solidFill>
                <a:latin typeface="Roboto"/>
                <a:ea typeface="Roboto"/>
                <a:cs typeface="Roboto"/>
                <a:sym typeface="Roboto"/>
              </a:rPr>
              <a:t>USEFUL LINKS</a:t>
            </a:r>
            <a:r>
              <a:rPr lang="en">
                <a:solidFill>
                  <a:srgbClr val="F0F3F3"/>
                </a:solidFill>
                <a:latin typeface="Roboto"/>
                <a:ea typeface="Roboto"/>
                <a:cs typeface="Roboto"/>
                <a:sym typeface="Roboto"/>
              </a:rPr>
              <a:t> / </a:t>
            </a:r>
            <a:r>
              <a:rPr lang="en" u="sng">
                <a:solidFill>
                  <a:srgbClr val="FFCA28"/>
                </a:solidFill>
                <a:latin typeface="Roboto"/>
                <a:ea typeface="Roboto"/>
                <a:cs typeface="Roboto"/>
                <a:sym typeface="Roboto"/>
                <a:hlinkClick r:id="rId6"/>
              </a:rPr>
              <a:t>Firebase Website</a:t>
            </a:r>
            <a:r>
              <a:rPr lang="en"/>
              <a:t> </a:t>
            </a:r>
            <a:r>
              <a:rPr lang="en">
                <a:solidFill>
                  <a:srgbClr val="F0F3F3"/>
                </a:solidFill>
              </a:rPr>
              <a:t>/ </a:t>
            </a:r>
            <a:r>
              <a:rPr lang="en" u="sng">
                <a:solidFill>
                  <a:srgbClr val="FFCA28"/>
                </a:solidFill>
                <a:latin typeface="Roboto"/>
                <a:ea typeface="Roboto"/>
                <a:cs typeface="Roboto"/>
                <a:sym typeface="Roboto"/>
                <a:hlinkClick r:id="rId7"/>
              </a:rPr>
              <a:t>What is BaaS?</a:t>
            </a:r>
            <a:r>
              <a:rPr lang="en">
                <a:solidFill>
                  <a:srgbClr val="4DD0E1"/>
                </a:solidFill>
                <a:latin typeface="Roboto"/>
                <a:ea typeface="Roboto"/>
                <a:cs typeface="Roboto"/>
                <a:sym typeface="Roboto"/>
              </a:rPr>
              <a:t> </a:t>
            </a:r>
            <a:r>
              <a:rPr lang="en">
                <a:solidFill>
                  <a:srgbClr val="FFFFFF"/>
                </a:solidFill>
                <a:latin typeface="Roboto"/>
                <a:ea typeface="Roboto"/>
                <a:cs typeface="Roboto"/>
                <a:sym typeface="Roboto"/>
              </a:rPr>
              <a:t> </a:t>
            </a:r>
            <a:endParaRPr b="1" sz="13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424B54"/>
      </a:dk1>
      <a:lt1>
        <a:srgbClr val="FFFFFF"/>
      </a:lt1>
      <a:dk2>
        <a:srgbClr val="595959"/>
      </a:dk2>
      <a:lt2>
        <a:srgbClr val="EEEEEE"/>
      </a:lt2>
      <a:accent1>
        <a:srgbClr val="4DD0E1"/>
      </a:accent1>
      <a:accent2>
        <a:srgbClr val="212121"/>
      </a:accent2>
      <a:accent3>
        <a:srgbClr val="78909C"/>
      </a:accent3>
      <a:accent4>
        <a:srgbClr val="FFAB40"/>
      </a:accent4>
      <a:accent5>
        <a:srgbClr val="4DD0E1"/>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